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6" r:id="rId1"/>
  </p:sldMasterIdLst>
  <p:notesMasterIdLst>
    <p:notesMasterId r:id="rId14"/>
  </p:notesMasterIdLst>
  <p:sldIdLst>
    <p:sldId id="256" r:id="rId2"/>
    <p:sldId id="285" r:id="rId3"/>
    <p:sldId id="284" r:id="rId4"/>
    <p:sldId id="287" r:id="rId5"/>
    <p:sldId id="259" r:id="rId6"/>
    <p:sldId id="292" r:id="rId7"/>
    <p:sldId id="293" r:id="rId8"/>
    <p:sldId id="288" r:id="rId9"/>
    <p:sldId id="289" r:id="rId10"/>
    <p:sldId id="269" r:id="rId11"/>
    <p:sldId id="290" r:id="rId12"/>
    <p:sldId id="283"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 initials="" lastIdx="7" clrIdx="0"/>
  <p:cmAuthor id="1" name="Haitham Alhajj" initials="" lastIdx="5"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04B78E7-77FA-7F4A-B659-F4C071025206}" v="5" dt="2020-09-16T00:05:06.5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35" autoAdjust="0"/>
    <p:restoredTop sz="94694"/>
  </p:normalViewPr>
  <p:slideViewPr>
    <p:cSldViewPr snapToGrid="0">
      <p:cViewPr varScale="1">
        <p:scale>
          <a:sx n="138" d="100"/>
          <a:sy n="138" d="100"/>
        </p:scale>
        <p:origin x="200" y="56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ohammad Esmalifalak" userId="dacd44cba26f0b7e" providerId="LiveId" clId="{304B78E7-77FA-7F4A-B659-F4C071025206}"/>
    <pc:docChg chg="undo custSel addSld delSld modSld">
      <pc:chgData name="Mohammad Esmalifalak" userId="dacd44cba26f0b7e" providerId="LiveId" clId="{304B78E7-77FA-7F4A-B659-F4C071025206}" dt="2020-09-16T00:05:06.493" v="83" actId="20577"/>
      <pc:docMkLst>
        <pc:docMk/>
      </pc:docMkLst>
      <pc:sldChg chg="modSp mod">
        <pc:chgData name="Mohammad Esmalifalak" userId="dacd44cba26f0b7e" providerId="LiveId" clId="{304B78E7-77FA-7F4A-B659-F4C071025206}" dt="2020-09-15T23:52:06.585" v="12" actId="20577"/>
        <pc:sldMkLst>
          <pc:docMk/>
          <pc:sldMk cId="0" sldId="256"/>
        </pc:sldMkLst>
        <pc:spChg chg="mod">
          <ac:chgData name="Mohammad Esmalifalak" userId="dacd44cba26f0b7e" providerId="LiveId" clId="{304B78E7-77FA-7F4A-B659-F4C071025206}" dt="2020-09-15T23:52:06.585" v="12" actId="20577"/>
          <ac:spMkLst>
            <pc:docMk/>
            <pc:sldMk cId="0" sldId="256"/>
            <ac:spMk id="54" creationId="{00000000-0000-0000-0000-000000000000}"/>
          </ac:spMkLst>
        </pc:spChg>
      </pc:sldChg>
      <pc:sldChg chg="addSp delSp modSp mod">
        <pc:chgData name="Mohammad Esmalifalak" userId="dacd44cba26f0b7e" providerId="LiveId" clId="{304B78E7-77FA-7F4A-B659-F4C071025206}" dt="2020-09-15T23:57:53.411" v="53" actId="1037"/>
        <pc:sldMkLst>
          <pc:docMk/>
          <pc:sldMk cId="0" sldId="269"/>
        </pc:sldMkLst>
        <pc:picChg chg="add mod">
          <ac:chgData name="Mohammad Esmalifalak" userId="dacd44cba26f0b7e" providerId="LiveId" clId="{304B78E7-77FA-7F4A-B659-F4C071025206}" dt="2020-09-15T23:57:22.360" v="36" actId="14100"/>
          <ac:picMkLst>
            <pc:docMk/>
            <pc:sldMk cId="0" sldId="269"/>
            <ac:picMk id="2" creationId="{77A911FF-274F-C142-BA81-C7DA7FC49008}"/>
          </ac:picMkLst>
        </pc:picChg>
        <pc:picChg chg="del">
          <ac:chgData name="Mohammad Esmalifalak" userId="dacd44cba26f0b7e" providerId="LiveId" clId="{304B78E7-77FA-7F4A-B659-F4C071025206}" dt="2020-09-15T23:52:44.999" v="18" actId="478"/>
          <ac:picMkLst>
            <pc:docMk/>
            <pc:sldMk cId="0" sldId="269"/>
            <ac:picMk id="3" creationId="{00000000-0000-0000-0000-000000000000}"/>
          </ac:picMkLst>
        </pc:picChg>
        <pc:picChg chg="add mod modCrop">
          <ac:chgData name="Mohammad Esmalifalak" userId="dacd44cba26f0b7e" providerId="LiveId" clId="{304B78E7-77FA-7F4A-B659-F4C071025206}" dt="2020-09-15T23:57:53.411" v="53" actId="1037"/>
          <ac:picMkLst>
            <pc:docMk/>
            <pc:sldMk cId="0" sldId="269"/>
            <ac:picMk id="4" creationId="{9DEFCC9C-F04B-0E44-A2A8-808B4C91B674}"/>
          </ac:picMkLst>
        </pc:picChg>
      </pc:sldChg>
      <pc:sldChg chg="modSp mod">
        <pc:chgData name="Mohammad Esmalifalak" userId="dacd44cba26f0b7e" providerId="LiveId" clId="{304B78E7-77FA-7F4A-B659-F4C071025206}" dt="2020-09-15T23:52:28.703" v="17" actId="20577"/>
        <pc:sldMkLst>
          <pc:docMk/>
          <pc:sldMk cId="2665888722" sldId="285"/>
        </pc:sldMkLst>
        <pc:spChg chg="mod">
          <ac:chgData name="Mohammad Esmalifalak" userId="dacd44cba26f0b7e" providerId="LiveId" clId="{304B78E7-77FA-7F4A-B659-F4C071025206}" dt="2020-09-15T23:52:28.703" v="17" actId="20577"/>
          <ac:spMkLst>
            <pc:docMk/>
            <pc:sldMk cId="2665888722" sldId="285"/>
            <ac:spMk id="3" creationId="{D3C80BC4-4138-354C-AD86-6E7AA7C75F46}"/>
          </ac:spMkLst>
        </pc:spChg>
      </pc:sldChg>
      <pc:sldChg chg="modSp mod">
        <pc:chgData name="Mohammad Esmalifalak" userId="dacd44cba26f0b7e" providerId="LiveId" clId="{304B78E7-77FA-7F4A-B659-F4C071025206}" dt="2020-09-16T00:05:06.493" v="83" actId="20577"/>
        <pc:sldMkLst>
          <pc:docMk/>
          <pc:sldMk cId="4044178720" sldId="290"/>
        </pc:sldMkLst>
        <pc:spChg chg="mod">
          <ac:chgData name="Mohammad Esmalifalak" userId="dacd44cba26f0b7e" providerId="LiveId" clId="{304B78E7-77FA-7F4A-B659-F4C071025206}" dt="2020-09-16T00:05:06.493" v="83" actId="20577"/>
          <ac:spMkLst>
            <pc:docMk/>
            <pc:sldMk cId="4044178720" sldId="290"/>
            <ac:spMk id="156" creationId="{00000000-0000-0000-0000-000000000000}"/>
          </ac:spMkLst>
        </pc:spChg>
      </pc:sldChg>
      <pc:sldChg chg="addSp delSp modSp add del mod">
        <pc:chgData name="Mohammad Esmalifalak" userId="dacd44cba26f0b7e" providerId="LiveId" clId="{304B78E7-77FA-7F4A-B659-F4C071025206}" dt="2020-09-15T23:58:02.498" v="54" actId="2696"/>
        <pc:sldMkLst>
          <pc:docMk/>
          <pc:sldMk cId="2717894600" sldId="291"/>
        </pc:sldMkLst>
        <pc:picChg chg="del">
          <ac:chgData name="Mohammad Esmalifalak" userId="dacd44cba26f0b7e" providerId="LiveId" clId="{304B78E7-77FA-7F4A-B659-F4C071025206}" dt="2020-09-15T23:52:58.484" v="21" actId="478"/>
          <ac:picMkLst>
            <pc:docMk/>
            <pc:sldMk cId="2717894600" sldId="291"/>
            <ac:picMk id="2" creationId="{00000000-0000-0000-0000-000000000000}"/>
          </ac:picMkLst>
        </pc:picChg>
        <pc:picChg chg="add mod">
          <ac:chgData name="Mohammad Esmalifalak" userId="dacd44cba26f0b7e" providerId="LiveId" clId="{304B78E7-77FA-7F4A-B659-F4C071025206}" dt="2020-09-15T23:56:35.165" v="27" actId="1076"/>
          <ac:picMkLst>
            <pc:docMk/>
            <pc:sldMk cId="2717894600" sldId="291"/>
            <ac:picMk id="3" creationId="{32A7B7DA-D02B-9048-961C-0F5B082C24F2}"/>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D19683-A3A5-404F-A63B-ED80A5E486C7}" type="doc">
      <dgm:prSet loTypeId="urn:microsoft.com/office/officeart/2005/8/layout/arrow2" loCatId="process" qsTypeId="urn:microsoft.com/office/officeart/2005/8/quickstyle/simple1" qsCatId="simple" csTypeId="urn:microsoft.com/office/officeart/2005/8/colors/accent1_2" csCatId="accent1" phldr="1"/>
      <dgm:spPr/>
    </dgm:pt>
    <dgm:pt modelId="{AF4D23FD-CE33-42CE-B3D4-9AD62B963E3B}">
      <dgm:prSet phldrT="[Text]"/>
      <dgm:spPr/>
      <dgm:t>
        <a:bodyPr/>
        <a:lstStyle/>
        <a:p>
          <a:r>
            <a:rPr lang="en-US" dirty="0"/>
            <a:t>Data</a:t>
          </a:r>
        </a:p>
      </dgm:t>
    </dgm:pt>
    <dgm:pt modelId="{F8DD8A30-4565-42AE-9A43-B42F7FADB2B2}" type="parTrans" cxnId="{D86294F8-1C22-4E6B-A7DB-2A4B141703AD}">
      <dgm:prSet/>
      <dgm:spPr/>
      <dgm:t>
        <a:bodyPr/>
        <a:lstStyle/>
        <a:p>
          <a:endParaRPr lang="en-US"/>
        </a:p>
      </dgm:t>
    </dgm:pt>
    <dgm:pt modelId="{67EA2748-6060-450C-951D-B0F7864D408E}" type="sibTrans" cxnId="{D86294F8-1C22-4E6B-A7DB-2A4B141703AD}">
      <dgm:prSet/>
      <dgm:spPr/>
      <dgm:t>
        <a:bodyPr/>
        <a:lstStyle/>
        <a:p>
          <a:endParaRPr lang="en-US"/>
        </a:p>
      </dgm:t>
    </dgm:pt>
    <dgm:pt modelId="{4A113EAB-107D-48A5-A368-338EC4453D7B}">
      <dgm:prSet phldrT="[Text]"/>
      <dgm:spPr/>
      <dgm:t>
        <a:bodyPr/>
        <a:lstStyle/>
        <a:p>
          <a:r>
            <a:rPr lang="en-US" dirty="0"/>
            <a:t>Information </a:t>
          </a:r>
        </a:p>
      </dgm:t>
    </dgm:pt>
    <dgm:pt modelId="{E65222DD-CF94-4D64-BD0B-A256A2AA0CC8}" type="parTrans" cxnId="{F3D4F644-890B-4178-B0AF-A074FF014CD5}">
      <dgm:prSet/>
      <dgm:spPr/>
      <dgm:t>
        <a:bodyPr/>
        <a:lstStyle/>
        <a:p>
          <a:endParaRPr lang="en-US"/>
        </a:p>
      </dgm:t>
    </dgm:pt>
    <dgm:pt modelId="{2DFF5C45-A9E2-4236-AAA3-8DB7FA4E01AC}" type="sibTrans" cxnId="{F3D4F644-890B-4178-B0AF-A074FF014CD5}">
      <dgm:prSet/>
      <dgm:spPr/>
      <dgm:t>
        <a:bodyPr/>
        <a:lstStyle/>
        <a:p>
          <a:endParaRPr lang="en-US"/>
        </a:p>
      </dgm:t>
    </dgm:pt>
    <dgm:pt modelId="{D2230D03-49D4-4DDF-A318-290AF70BC23B}">
      <dgm:prSet phldrT="[Text]"/>
      <dgm:spPr/>
      <dgm:t>
        <a:bodyPr/>
        <a:lstStyle/>
        <a:p>
          <a:r>
            <a:rPr lang="en-US" dirty="0"/>
            <a:t>Knowledge</a:t>
          </a:r>
        </a:p>
      </dgm:t>
    </dgm:pt>
    <dgm:pt modelId="{8875CD2D-3368-4550-83ED-8F31ABB3304E}" type="parTrans" cxnId="{EA37B754-BE35-4676-A1BE-511961DF0877}">
      <dgm:prSet/>
      <dgm:spPr/>
      <dgm:t>
        <a:bodyPr/>
        <a:lstStyle/>
        <a:p>
          <a:endParaRPr lang="en-US"/>
        </a:p>
      </dgm:t>
    </dgm:pt>
    <dgm:pt modelId="{8F8C8592-27CD-40DE-BDD5-0634AA348A80}" type="sibTrans" cxnId="{EA37B754-BE35-4676-A1BE-511961DF0877}">
      <dgm:prSet/>
      <dgm:spPr/>
      <dgm:t>
        <a:bodyPr/>
        <a:lstStyle/>
        <a:p>
          <a:endParaRPr lang="en-US"/>
        </a:p>
      </dgm:t>
    </dgm:pt>
    <dgm:pt modelId="{136F9BE7-E4F6-4C5B-BD65-12C9FC12014D}">
      <dgm:prSet phldrT="[Text]"/>
      <dgm:spPr/>
      <dgm:t>
        <a:bodyPr/>
        <a:lstStyle/>
        <a:p>
          <a:r>
            <a:rPr lang="en-US" dirty="0"/>
            <a:t>Wisdom</a:t>
          </a:r>
        </a:p>
      </dgm:t>
    </dgm:pt>
    <dgm:pt modelId="{E22225BF-A7C1-40FA-9728-33314976369F}" type="parTrans" cxnId="{35205734-5D25-4D2D-9804-D59AEE1764C1}">
      <dgm:prSet/>
      <dgm:spPr/>
      <dgm:t>
        <a:bodyPr/>
        <a:lstStyle/>
        <a:p>
          <a:endParaRPr lang="en-US"/>
        </a:p>
      </dgm:t>
    </dgm:pt>
    <dgm:pt modelId="{15BFB0A3-40F7-4CCB-8849-754C6E5EC598}" type="sibTrans" cxnId="{35205734-5D25-4D2D-9804-D59AEE1764C1}">
      <dgm:prSet/>
      <dgm:spPr/>
      <dgm:t>
        <a:bodyPr/>
        <a:lstStyle/>
        <a:p>
          <a:endParaRPr lang="en-US"/>
        </a:p>
      </dgm:t>
    </dgm:pt>
    <dgm:pt modelId="{2EDF80E7-AC42-4C2B-A114-2692138893EE}" type="pres">
      <dgm:prSet presAssocID="{C1D19683-A3A5-404F-A63B-ED80A5E486C7}" presName="arrowDiagram" presStyleCnt="0">
        <dgm:presLayoutVars>
          <dgm:chMax val="5"/>
          <dgm:dir/>
          <dgm:resizeHandles val="exact"/>
        </dgm:presLayoutVars>
      </dgm:prSet>
      <dgm:spPr/>
    </dgm:pt>
    <dgm:pt modelId="{F7A50DE3-77F2-42AE-B37B-7A4C60D3AB3F}" type="pres">
      <dgm:prSet presAssocID="{C1D19683-A3A5-404F-A63B-ED80A5E486C7}" presName="arrow" presStyleLbl="bgShp" presStyleIdx="0" presStyleCnt="1"/>
      <dgm:spPr/>
    </dgm:pt>
    <dgm:pt modelId="{2708E251-9723-44A8-803D-F7DD9DD11643}" type="pres">
      <dgm:prSet presAssocID="{C1D19683-A3A5-404F-A63B-ED80A5E486C7}" presName="arrowDiagram4" presStyleCnt="0"/>
      <dgm:spPr/>
    </dgm:pt>
    <dgm:pt modelId="{C9D48AD9-84DF-4D3E-8690-73E137EBE531}" type="pres">
      <dgm:prSet presAssocID="{AF4D23FD-CE33-42CE-B3D4-9AD62B963E3B}" presName="bullet4a" presStyleLbl="node1" presStyleIdx="0" presStyleCnt="4"/>
      <dgm:spPr/>
    </dgm:pt>
    <dgm:pt modelId="{9000638A-FF3C-4404-BF0E-080492D6AF86}" type="pres">
      <dgm:prSet presAssocID="{AF4D23FD-CE33-42CE-B3D4-9AD62B963E3B}" presName="textBox4a" presStyleLbl="revTx" presStyleIdx="0" presStyleCnt="4">
        <dgm:presLayoutVars>
          <dgm:bulletEnabled val="1"/>
        </dgm:presLayoutVars>
      </dgm:prSet>
      <dgm:spPr/>
    </dgm:pt>
    <dgm:pt modelId="{32159553-863D-47D3-ABDC-754DD5449900}" type="pres">
      <dgm:prSet presAssocID="{4A113EAB-107D-48A5-A368-338EC4453D7B}" presName="bullet4b" presStyleLbl="node1" presStyleIdx="1" presStyleCnt="4"/>
      <dgm:spPr/>
    </dgm:pt>
    <dgm:pt modelId="{76F6B084-9F11-45A1-B66C-E7FD82AE8A7B}" type="pres">
      <dgm:prSet presAssocID="{4A113EAB-107D-48A5-A368-338EC4453D7B}" presName="textBox4b" presStyleLbl="revTx" presStyleIdx="1" presStyleCnt="4">
        <dgm:presLayoutVars>
          <dgm:bulletEnabled val="1"/>
        </dgm:presLayoutVars>
      </dgm:prSet>
      <dgm:spPr/>
    </dgm:pt>
    <dgm:pt modelId="{7D9BCA86-AC98-4949-9A8F-562AC6171506}" type="pres">
      <dgm:prSet presAssocID="{D2230D03-49D4-4DDF-A318-290AF70BC23B}" presName="bullet4c" presStyleLbl="node1" presStyleIdx="2" presStyleCnt="4"/>
      <dgm:spPr/>
    </dgm:pt>
    <dgm:pt modelId="{7DB2AD42-58FB-4212-A4C2-D179E079D8C3}" type="pres">
      <dgm:prSet presAssocID="{D2230D03-49D4-4DDF-A318-290AF70BC23B}" presName="textBox4c" presStyleLbl="revTx" presStyleIdx="2" presStyleCnt="4">
        <dgm:presLayoutVars>
          <dgm:bulletEnabled val="1"/>
        </dgm:presLayoutVars>
      </dgm:prSet>
      <dgm:spPr/>
    </dgm:pt>
    <dgm:pt modelId="{0BB977D9-DA75-428B-87AE-22EEEA9AB1A8}" type="pres">
      <dgm:prSet presAssocID="{136F9BE7-E4F6-4C5B-BD65-12C9FC12014D}" presName="bullet4d" presStyleLbl="node1" presStyleIdx="3" presStyleCnt="4"/>
      <dgm:spPr/>
    </dgm:pt>
    <dgm:pt modelId="{0E9DD510-DBAD-4442-8593-6F86FC264B16}" type="pres">
      <dgm:prSet presAssocID="{136F9BE7-E4F6-4C5B-BD65-12C9FC12014D}" presName="textBox4d" presStyleLbl="revTx" presStyleIdx="3" presStyleCnt="4">
        <dgm:presLayoutVars>
          <dgm:bulletEnabled val="1"/>
        </dgm:presLayoutVars>
      </dgm:prSet>
      <dgm:spPr/>
    </dgm:pt>
  </dgm:ptLst>
  <dgm:cxnLst>
    <dgm:cxn modelId="{40DB5D28-2D2C-41D0-B89B-03CF9F8EEA72}" type="presOf" srcId="{4A113EAB-107D-48A5-A368-338EC4453D7B}" destId="{76F6B084-9F11-45A1-B66C-E7FD82AE8A7B}" srcOrd="0" destOrd="0" presId="urn:microsoft.com/office/officeart/2005/8/layout/arrow2"/>
    <dgm:cxn modelId="{35205734-5D25-4D2D-9804-D59AEE1764C1}" srcId="{C1D19683-A3A5-404F-A63B-ED80A5E486C7}" destId="{136F9BE7-E4F6-4C5B-BD65-12C9FC12014D}" srcOrd="3" destOrd="0" parTransId="{E22225BF-A7C1-40FA-9728-33314976369F}" sibTransId="{15BFB0A3-40F7-4CCB-8849-754C6E5EC598}"/>
    <dgm:cxn modelId="{F3D4F644-890B-4178-B0AF-A074FF014CD5}" srcId="{C1D19683-A3A5-404F-A63B-ED80A5E486C7}" destId="{4A113EAB-107D-48A5-A368-338EC4453D7B}" srcOrd="1" destOrd="0" parTransId="{E65222DD-CF94-4D64-BD0B-A256A2AA0CC8}" sibTransId="{2DFF5C45-A9E2-4236-AAA3-8DB7FA4E01AC}"/>
    <dgm:cxn modelId="{EA37B754-BE35-4676-A1BE-511961DF0877}" srcId="{C1D19683-A3A5-404F-A63B-ED80A5E486C7}" destId="{D2230D03-49D4-4DDF-A318-290AF70BC23B}" srcOrd="2" destOrd="0" parTransId="{8875CD2D-3368-4550-83ED-8F31ABB3304E}" sibTransId="{8F8C8592-27CD-40DE-BDD5-0634AA348A80}"/>
    <dgm:cxn modelId="{6C4AF161-8670-418D-A20A-7A626E48DCE5}" type="presOf" srcId="{C1D19683-A3A5-404F-A63B-ED80A5E486C7}" destId="{2EDF80E7-AC42-4C2B-A114-2692138893EE}" srcOrd="0" destOrd="0" presId="urn:microsoft.com/office/officeart/2005/8/layout/arrow2"/>
    <dgm:cxn modelId="{95333267-1768-4990-B9D4-3A2764822C62}" type="presOf" srcId="{AF4D23FD-CE33-42CE-B3D4-9AD62B963E3B}" destId="{9000638A-FF3C-4404-BF0E-080492D6AF86}" srcOrd="0" destOrd="0" presId="urn:microsoft.com/office/officeart/2005/8/layout/arrow2"/>
    <dgm:cxn modelId="{EE2D2B6D-E16A-4184-9178-BB884CECF67C}" type="presOf" srcId="{136F9BE7-E4F6-4C5B-BD65-12C9FC12014D}" destId="{0E9DD510-DBAD-4442-8593-6F86FC264B16}" srcOrd="0" destOrd="0" presId="urn:microsoft.com/office/officeart/2005/8/layout/arrow2"/>
    <dgm:cxn modelId="{7D71CD87-5FD5-42AD-838C-532F28D2EF55}" type="presOf" srcId="{D2230D03-49D4-4DDF-A318-290AF70BC23B}" destId="{7DB2AD42-58FB-4212-A4C2-D179E079D8C3}" srcOrd="0" destOrd="0" presId="urn:microsoft.com/office/officeart/2005/8/layout/arrow2"/>
    <dgm:cxn modelId="{D86294F8-1C22-4E6B-A7DB-2A4B141703AD}" srcId="{C1D19683-A3A5-404F-A63B-ED80A5E486C7}" destId="{AF4D23FD-CE33-42CE-B3D4-9AD62B963E3B}" srcOrd="0" destOrd="0" parTransId="{F8DD8A30-4565-42AE-9A43-B42F7FADB2B2}" sibTransId="{67EA2748-6060-450C-951D-B0F7864D408E}"/>
    <dgm:cxn modelId="{18628D14-82A5-4E61-A3B7-1DE9436748B0}" type="presParOf" srcId="{2EDF80E7-AC42-4C2B-A114-2692138893EE}" destId="{F7A50DE3-77F2-42AE-B37B-7A4C60D3AB3F}" srcOrd="0" destOrd="0" presId="urn:microsoft.com/office/officeart/2005/8/layout/arrow2"/>
    <dgm:cxn modelId="{C6605299-3DE2-4714-97F2-7B2F03D79F2E}" type="presParOf" srcId="{2EDF80E7-AC42-4C2B-A114-2692138893EE}" destId="{2708E251-9723-44A8-803D-F7DD9DD11643}" srcOrd="1" destOrd="0" presId="urn:microsoft.com/office/officeart/2005/8/layout/arrow2"/>
    <dgm:cxn modelId="{D10F1B5B-1BE2-41E3-B0E5-585D049750C8}" type="presParOf" srcId="{2708E251-9723-44A8-803D-F7DD9DD11643}" destId="{C9D48AD9-84DF-4D3E-8690-73E137EBE531}" srcOrd="0" destOrd="0" presId="urn:microsoft.com/office/officeart/2005/8/layout/arrow2"/>
    <dgm:cxn modelId="{3AC85B79-E610-40CC-B9C2-E9C9228B4394}" type="presParOf" srcId="{2708E251-9723-44A8-803D-F7DD9DD11643}" destId="{9000638A-FF3C-4404-BF0E-080492D6AF86}" srcOrd="1" destOrd="0" presId="urn:microsoft.com/office/officeart/2005/8/layout/arrow2"/>
    <dgm:cxn modelId="{5018B431-7EAD-44A3-8F90-9BE52B78F259}" type="presParOf" srcId="{2708E251-9723-44A8-803D-F7DD9DD11643}" destId="{32159553-863D-47D3-ABDC-754DD5449900}" srcOrd="2" destOrd="0" presId="urn:microsoft.com/office/officeart/2005/8/layout/arrow2"/>
    <dgm:cxn modelId="{DD83474A-9F37-4D0D-B5BA-B3EF563A5344}" type="presParOf" srcId="{2708E251-9723-44A8-803D-F7DD9DD11643}" destId="{76F6B084-9F11-45A1-B66C-E7FD82AE8A7B}" srcOrd="3" destOrd="0" presId="urn:microsoft.com/office/officeart/2005/8/layout/arrow2"/>
    <dgm:cxn modelId="{CAADAEC0-CD8A-46DD-B267-C3811B43DA93}" type="presParOf" srcId="{2708E251-9723-44A8-803D-F7DD9DD11643}" destId="{7D9BCA86-AC98-4949-9A8F-562AC6171506}" srcOrd="4" destOrd="0" presId="urn:microsoft.com/office/officeart/2005/8/layout/arrow2"/>
    <dgm:cxn modelId="{B403B213-274F-4BB3-BCAB-86A6135B1099}" type="presParOf" srcId="{2708E251-9723-44A8-803D-F7DD9DD11643}" destId="{7DB2AD42-58FB-4212-A4C2-D179E079D8C3}" srcOrd="5" destOrd="0" presId="urn:microsoft.com/office/officeart/2005/8/layout/arrow2"/>
    <dgm:cxn modelId="{C183786E-41B4-42B9-8A07-C477E3ED631E}" type="presParOf" srcId="{2708E251-9723-44A8-803D-F7DD9DD11643}" destId="{0BB977D9-DA75-428B-87AE-22EEEA9AB1A8}" srcOrd="6" destOrd="0" presId="urn:microsoft.com/office/officeart/2005/8/layout/arrow2"/>
    <dgm:cxn modelId="{60EBFCB9-B0A7-4F22-8428-F5099211A2F0}" type="presParOf" srcId="{2708E251-9723-44A8-803D-F7DD9DD11643}" destId="{0E9DD510-DBAD-4442-8593-6F86FC264B16}" srcOrd="7" destOrd="0" presId="urn:microsoft.com/office/officeart/2005/8/layout/arrow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444D704-7161-4B0A-BBB6-8456EB4E2991}" type="doc">
      <dgm:prSet loTypeId="urn:microsoft.com/office/officeart/2005/8/layout/process1" loCatId="process" qsTypeId="urn:microsoft.com/office/officeart/2005/8/quickstyle/simple1" qsCatId="simple" csTypeId="urn:microsoft.com/office/officeart/2005/8/colors/accent1_2" csCatId="accent1" phldr="1"/>
      <dgm:spPr/>
    </dgm:pt>
    <dgm:pt modelId="{185DB5F6-78F3-4659-B61F-02C8FD9B0213}">
      <dgm:prSet phldrT="[Text]"/>
      <dgm:spPr/>
      <dgm:t>
        <a:bodyPr/>
        <a:lstStyle/>
        <a:p>
          <a:r>
            <a:rPr lang="en-US" dirty="0"/>
            <a:t>Data Cleaning with </a:t>
          </a:r>
          <a:r>
            <a:rPr lang="en-US" b="1" dirty="0">
              <a:solidFill>
                <a:srgbClr val="FF0000"/>
              </a:solidFill>
            </a:rPr>
            <a:t>Pandas</a:t>
          </a:r>
        </a:p>
      </dgm:t>
    </dgm:pt>
    <dgm:pt modelId="{25F981AA-27DB-4E62-9AAF-0876EF547315}" type="parTrans" cxnId="{D64A92AD-70B4-4B80-9DB8-98FF326AB172}">
      <dgm:prSet/>
      <dgm:spPr/>
      <dgm:t>
        <a:bodyPr/>
        <a:lstStyle/>
        <a:p>
          <a:endParaRPr lang="en-US"/>
        </a:p>
      </dgm:t>
    </dgm:pt>
    <dgm:pt modelId="{C6038D30-12E5-4967-B989-612E6ADDA0C0}" type="sibTrans" cxnId="{D64A92AD-70B4-4B80-9DB8-98FF326AB172}">
      <dgm:prSet/>
      <dgm:spPr/>
      <dgm:t>
        <a:bodyPr/>
        <a:lstStyle/>
        <a:p>
          <a:endParaRPr lang="en-US"/>
        </a:p>
      </dgm:t>
    </dgm:pt>
    <dgm:pt modelId="{47CEDB99-786F-40CB-BA1A-FE5D07057B90}">
      <dgm:prSet phldrT="[Text]"/>
      <dgm:spPr/>
      <dgm:t>
        <a:bodyPr/>
        <a:lstStyle/>
        <a:p>
          <a:r>
            <a:rPr lang="en-US" dirty="0"/>
            <a:t>Array Operation with </a:t>
          </a:r>
          <a:r>
            <a:rPr lang="en-US" b="1" dirty="0" err="1">
              <a:solidFill>
                <a:srgbClr val="FF0000"/>
              </a:solidFill>
            </a:rPr>
            <a:t>Numpy</a:t>
          </a:r>
          <a:endParaRPr lang="en-US" b="1" dirty="0">
            <a:solidFill>
              <a:srgbClr val="FF0000"/>
            </a:solidFill>
          </a:endParaRPr>
        </a:p>
      </dgm:t>
    </dgm:pt>
    <dgm:pt modelId="{826D62DC-DB6B-4DAA-B5CC-58B0C4138E09}" type="parTrans" cxnId="{0E997850-0B08-4DC9-B365-A9EA5C35BDA1}">
      <dgm:prSet/>
      <dgm:spPr/>
      <dgm:t>
        <a:bodyPr/>
        <a:lstStyle/>
        <a:p>
          <a:endParaRPr lang="en-US"/>
        </a:p>
      </dgm:t>
    </dgm:pt>
    <dgm:pt modelId="{51B48C6C-232B-418E-B278-22542D8D4949}" type="sibTrans" cxnId="{0E997850-0B08-4DC9-B365-A9EA5C35BDA1}">
      <dgm:prSet/>
      <dgm:spPr/>
      <dgm:t>
        <a:bodyPr/>
        <a:lstStyle/>
        <a:p>
          <a:endParaRPr lang="en-US"/>
        </a:p>
      </dgm:t>
    </dgm:pt>
    <dgm:pt modelId="{A91F8E14-9D68-49C8-AE38-C67124BDB8EB}">
      <dgm:prSet phldrT="[Text]"/>
      <dgm:spPr/>
      <dgm:t>
        <a:bodyPr/>
        <a:lstStyle/>
        <a:p>
          <a:r>
            <a:rPr lang="en-US" dirty="0"/>
            <a:t>Predictive </a:t>
          </a:r>
          <a:r>
            <a:rPr lang="en-US" dirty="0" err="1"/>
            <a:t>Aglorithms</a:t>
          </a:r>
          <a:r>
            <a:rPr lang="en-US" dirty="0"/>
            <a:t> with </a:t>
          </a:r>
          <a:r>
            <a:rPr lang="en-US" b="1" dirty="0" err="1">
              <a:solidFill>
                <a:srgbClr val="FF0000"/>
              </a:solidFill>
            </a:rPr>
            <a:t>Sklearn</a:t>
          </a:r>
          <a:endParaRPr lang="en-US" b="1" dirty="0">
            <a:solidFill>
              <a:srgbClr val="FF0000"/>
            </a:solidFill>
          </a:endParaRPr>
        </a:p>
      </dgm:t>
    </dgm:pt>
    <dgm:pt modelId="{D0455629-6C7E-40EE-B6AE-60AE2EBBCE33}" type="parTrans" cxnId="{D77AE76C-9DA3-4AE2-B2E0-04467F4DAC13}">
      <dgm:prSet/>
      <dgm:spPr/>
      <dgm:t>
        <a:bodyPr/>
        <a:lstStyle/>
        <a:p>
          <a:endParaRPr lang="en-US"/>
        </a:p>
      </dgm:t>
    </dgm:pt>
    <dgm:pt modelId="{057D3B9E-3168-4310-B52F-8BE022CB0EE3}" type="sibTrans" cxnId="{D77AE76C-9DA3-4AE2-B2E0-04467F4DAC13}">
      <dgm:prSet/>
      <dgm:spPr/>
      <dgm:t>
        <a:bodyPr/>
        <a:lstStyle/>
        <a:p>
          <a:endParaRPr lang="en-US"/>
        </a:p>
      </dgm:t>
    </dgm:pt>
    <dgm:pt modelId="{96951D9D-4ADD-4C79-A61A-7BA3929905DB}" type="pres">
      <dgm:prSet presAssocID="{0444D704-7161-4B0A-BBB6-8456EB4E2991}" presName="Name0" presStyleCnt="0">
        <dgm:presLayoutVars>
          <dgm:dir/>
          <dgm:resizeHandles val="exact"/>
        </dgm:presLayoutVars>
      </dgm:prSet>
      <dgm:spPr/>
    </dgm:pt>
    <dgm:pt modelId="{C96CC5AD-1673-4810-AFAD-3CFFCB4F6688}" type="pres">
      <dgm:prSet presAssocID="{185DB5F6-78F3-4659-B61F-02C8FD9B0213}" presName="node" presStyleLbl="node1" presStyleIdx="0" presStyleCnt="3" custScaleX="121662" custLinFactY="-9059" custLinFactNeighborY="-100000">
        <dgm:presLayoutVars>
          <dgm:bulletEnabled val="1"/>
        </dgm:presLayoutVars>
      </dgm:prSet>
      <dgm:spPr/>
    </dgm:pt>
    <dgm:pt modelId="{42E47FF0-71AF-40EA-A206-338F5D811307}" type="pres">
      <dgm:prSet presAssocID="{C6038D30-12E5-4967-B989-612E6ADDA0C0}" presName="sibTrans" presStyleLbl="sibTrans2D1" presStyleIdx="0" presStyleCnt="2"/>
      <dgm:spPr/>
    </dgm:pt>
    <dgm:pt modelId="{698DE985-B617-4D10-B27F-CBC7082D673E}" type="pres">
      <dgm:prSet presAssocID="{C6038D30-12E5-4967-B989-612E6ADDA0C0}" presName="connectorText" presStyleLbl="sibTrans2D1" presStyleIdx="0" presStyleCnt="2"/>
      <dgm:spPr/>
    </dgm:pt>
    <dgm:pt modelId="{919476B6-1477-41EC-B6C3-804515642EC6}" type="pres">
      <dgm:prSet presAssocID="{47CEDB99-786F-40CB-BA1A-FE5D07057B90}" presName="node" presStyleLbl="node1" presStyleIdx="1" presStyleCnt="3" custScaleX="128273" custLinFactY="-9059" custLinFactNeighborY="-100000">
        <dgm:presLayoutVars>
          <dgm:bulletEnabled val="1"/>
        </dgm:presLayoutVars>
      </dgm:prSet>
      <dgm:spPr/>
    </dgm:pt>
    <dgm:pt modelId="{8BAF7D9E-364F-4CC2-9444-F0B8FB28B835}" type="pres">
      <dgm:prSet presAssocID="{51B48C6C-232B-418E-B278-22542D8D4949}" presName="sibTrans" presStyleLbl="sibTrans2D1" presStyleIdx="1" presStyleCnt="2"/>
      <dgm:spPr/>
    </dgm:pt>
    <dgm:pt modelId="{EC330B9C-ADF9-4CB0-AE6C-EA31C8A44787}" type="pres">
      <dgm:prSet presAssocID="{51B48C6C-232B-418E-B278-22542D8D4949}" presName="connectorText" presStyleLbl="sibTrans2D1" presStyleIdx="1" presStyleCnt="2"/>
      <dgm:spPr/>
    </dgm:pt>
    <dgm:pt modelId="{D2F0B621-3D95-493F-8209-A03ECFF7BD13}" type="pres">
      <dgm:prSet presAssocID="{A91F8E14-9D68-49C8-AE38-C67124BDB8EB}" presName="node" presStyleLbl="node1" presStyleIdx="2" presStyleCnt="3" custScaleX="121887" custLinFactY="-9059" custLinFactNeighborY="-100000">
        <dgm:presLayoutVars>
          <dgm:bulletEnabled val="1"/>
        </dgm:presLayoutVars>
      </dgm:prSet>
      <dgm:spPr/>
    </dgm:pt>
  </dgm:ptLst>
  <dgm:cxnLst>
    <dgm:cxn modelId="{19B18800-516B-4CE7-9E6F-555472BD7C03}" type="presOf" srcId="{185DB5F6-78F3-4659-B61F-02C8FD9B0213}" destId="{C96CC5AD-1673-4810-AFAD-3CFFCB4F6688}" srcOrd="0" destOrd="0" presId="urn:microsoft.com/office/officeart/2005/8/layout/process1"/>
    <dgm:cxn modelId="{8ED0F304-B0FC-46C4-A6D8-5DDC0349DD75}" type="presOf" srcId="{C6038D30-12E5-4967-B989-612E6ADDA0C0}" destId="{698DE985-B617-4D10-B27F-CBC7082D673E}" srcOrd="1" destOrd="0" presId="urn:microsoft.com/office/officeart/2005/8/layout/process1"/>
    <dgm:cxn modelId="{66610C1D-1B36-4217-9C32-9078E83DAB7E}" type="presOf" srcId="{0444D704-7161-4B0A-BBB6-8456EB4E2991}" destId="{96951D9D-4ADD-4C79-A61A-7BA3929905DB}" srcOrd="0" destOrd="0" presId="urn:microsoft.com/office/officeart/2005/8/layout/process1"/>
    <dgm:cxn modelId="{DC09C33D-D998-484B-AE0F-64C1A86F635B}" type="presOf" srcId="{51B48C6C-232B-418E-B278-22542D8D4949}" destId="{8BAF7D9E-364F-4CC2-9444-F0B8FB28B835}" srcOrd="0" destOrd="0" presId="urn:microsoft.com/office/officeart/2005/8/layout/process1"/>
    <dgm:cxn modelId="{115B2446-31A8-4248-92B4-1FE6E9725B6C}" type="presOf" srcId="{A91F8E14-9D68-49C8-AE38-C67124BDB8EB}" destId="{D2F0B621-3D95-493F-8209-A03ECFF7BD13}" srcOrd="0" destOrd="0" presId="urn:microsoft.com/office/officeart/2005/8/layout/process1"/>
    <dgm:cxn modelId="{0E997850-0B08-4DC9-B365-A9EA5C35BDA1}" srcId="{0444D704-7161-4B0A-BBB6-8456EB4E2991}" destId="{47CEDB99-786F-40CB-BA1A-FE5D07057B90}" srcOrd="1" destOrd="0" parTransId="{826D62DC-DB6B-4DAA-B5CC-58B0C4138E09}" sibTransId="{51B48C6C-232B-418E-B278-22542D8D4949}"/>
    <dgm:cxn modelId="{8864AB6B-1FAD-4431-9FD8-A3ACA19A56C8}" type="presOf" srcId="{51B48C6C-232B-418E-B278-22542D8D4949}" destId="{EC330B9C-ADF9-4CB0-AE6C-EA31C8A44787}" srcOrd="1" destOrd="0" presId="urn:microsoft.com/office/officeart/2005/8/layout/process1"/>
    <dgm:cxn modelId="{D77AE76C-9DA3-4AE2-B2E0-04467F4DAC13}" srcId="{0444D704-7161-4B0A-BBB6-8456EB4E2991}" destId="{A91F8E14-9D68-49C8-AE38-C67124BDB8EB}" srcOrd="2" destOrd="0" parTransId="{D0455629-6C7E-40EE-B6AE-60AE2EBBCE33}" sibTransId="{057D3B9E-3168-4310-B52F-8BE022CB0EE3}"/>
    <dgm:cxn modelId="{D64A92AD-70B4-4B80-9DB8-98FF326AB172}" srcId="{0444D704-7161-4B0A-BBB6-8456EB4E2991}" destId="{185DB5F6-78F3-4659-B61F-02C8FD9B0213}" srcOrd="0" destOrd="0" parTransId="{25F981AA-27DB-4E62-9AAF-0876EF547315}" sibTransId="{C6038D30-12E5-4967-B989-612E6ADDA0C0}"/>
    <dgm:cxn modelId="{112259CD-AF07-453D-A1F1-1A04046416C3}" type="presOf" srcId="{C6038D30-12E5-4967-B989-612E6ADDA0C0}" destId="{42E47FF0-71AF-40EA-A206-338F5D811307}" srcOrd="0" destOrd="0" presId="urn:microsoft.com/office/officeart/2005/8/layout/process1"/>
    <dgm:cxn modelId="{56579DF7-0D72-400C-84E7-775A476497BF}" type="presOf" srcId="{47CEDB99-786F-40CB-BA1A-FE5D07057B90}" destId="{919476B6-1477-41EC-B6C3-804515642EC6}" srcOrd="0" destOrd="0" presId="urn:microsoft.com/office/officeart/2005/8/layout/process1"/>
    <dgm:cxn modelId="{DAA4A4F4-8437-48F4-B34E-C04CA924DBF7}" type="presParOf" srcId="{96951D9D-4ADD-4C79-A61A-7BA3929905DB}" destId="{C96CC5AD-1673-4810-AFAD-3CFFCB4F6688}" srcOrd="0" destOrd="0" presId="urn:microsoft.com/office/officeart/2005/8/layout/process1"/>
    <dgm:cxn modelId="{A095D92B-EDA2-4DC5-A624-71914CE94FE7}" type="presParOf" srcId="{96951D9D-4ADD-4C79-A61A-7BA3929905DB}" destId="{42E47FF0-71AF-40EA-A206-338F5D811307}" srcOrd="1" destOrd="0" presId="urn:microsoft.com/office/officeart/2005/8/layout/process1"/>
    <dgm:cxn modelId="{6A7DCB11-19B6-4725-B81B-32611F1D87DC}" type="presParOf" srcId="{42E47FF0-71AF-40EA-A206-338F5D811307}" destId="{698DE985-B617-4D10-B27F-CBC7082D673E}" srcOrd="0" destOrd="0" presId="urn:microsoft.com/office/officeart/2005/8/layout/process1"/>
    <dgm:cxn modelId="{C122081D-7E8B-44C1-8C42-AFD0CA9AC8E8}" type="presParOf" srcId="{96951D9D-4ADD-4C79-A61A-7BA3929905DB}" destId="{919476B6-1477-41EC-B6C3-804515642EC6}" srcOrd="2" destOrd="0" presId="urn:microsoft.com/office/officeart/2005/8/layout/process1"/>
    <dgm:cxn modelId="{D1C669B2-A167-4D92-AD91-134C0DD395DC}" type="presParOf" srcId="{96951D9D-4ADD-4C79-A61A-7BA3929905DB}" destId="{8BAF7D9E-364F-4CC2-9444-F0B8FB28B835}" srcOrd="3" destOrd="0" presId="urn:microsoft.com/office/officeart/2005/8/layout/process1"/>
    <dgm:cxn modelId="{0F09FFF7-FEF1-497C-BBC7-F26491A48FCE}" type="presParOf" srcId="{8BAF7D9E-364F-4CC2-9444-F0B8FB28B835}" destId="{EC330B9C-ADF9-4CB0-AE6C-EA31C8A44787}" srcOrd="0" destOrd="0" presId="urn:microsoft.com/office/officeart/2005/8/layout/process1"/>
    <dgm:cxn modelId="{54DB1EE4-F032-4610-A17E-7F36ADC09037}" type="presParOf" srcId="{96951D9D-4ADD-4C79-A61A-7BA3929905DB}" destId="{D2F0B621-3D95-493F-8209-A03ECFF7BD13}" srcOrd="4"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A50DE3-77F2-42AE-B37B-7A4C60D3AB3F}">
      <dsp:nvSpPr>
        <dsp:cNvPr id="0" name=""/>
        <dsp:cNvSpPr/>
      </dsp:nvSpPr>
      <dsp:spPr>
        <a:xfrm>
          <a:off x="0" y="126999"/>
          <a:ext cx="6096000" cy="3810000"/>
        </a:xfrm>
        <a:prstGeom prst="swooshArrow">
          <a:avLst>
            <a:gd name="adj1" fmla="val 25000"/>
            <a:gd name="adj2" fmla="val 25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9D48AD9-84DF-4D3E-8690-73E137EBE531}">
      <dsp:nvSpPr>
        <dsp:cNvPr id="0" name=""/>
        <dsp:cNvSpPr/>
      </dsp:nvSpPr>
      <dsp:spPr>
        <a:xfrm>
          <a:off x="600456" y="2960116"/>
          <a:ext cx="140208" cy="14020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000638A-FF3C-4404-BF0E-080492D6AF86}">
      <dsp:nvSpPr>
        <dsp:cNvPr id="0" name=""/>
        <dsp:cNvSpPr/>
      </dsp:nvSpPr>
      <dsp:spPr>
        <a:xfrm>
          <a:off x="670560" y="3030220"/>
          <a:ext cx="1042416" cy="9067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4293"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Data</a:t>
          </a:r>
        </a:p>
      </dsp:txBody>
      <dsp:txXfrm>
        <a:off x="670560" y="3030220"/>
        <a:ext cx="1042416" cy="906780"/>
      </dsp:txXfrm>
    </dsp:sp>
    <dsp:sp modelId="{32159553-863D-47D3-ABDC-754DD5449900}">
      <dsp:nvSpPr>
        <dsp:cNvPr id="0" name=""/>
        <dsp:cNvSpPr/>
      </dsp:nvSpPr>
      <dsp:spPr>
        <a:xfrm>
          <a:off x="1591056" y="2073909"/>
          <a:ext cx="243840" cy="243840"/>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6F6B084-9F11-45A1-B66C-E7FD82AE8A7B}">
      <dsp:nvSpPr>
        <dsp:cNvPr id="0" name=""/>
        <dsp:cNvSpPr/>
      </dsp:nvSpPr>
      <dsp:spPr>
        <a:xfrm>
          <a:off x="1712976" y="2195829"/>
          <a:ext cx="1280160" cy="17411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29206"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Information </a:t>
          </a:r>
        </a:p>
      </dsp:txBody>
      <dsp:txXfrm>
        <a:off x="1712976" y="2195829"/>
        <a:ext cx="1280160" cy="1741170"/>
      </dsp:txXfrm>
    </dsp:sp>
    <dsp:sp modelId="{7D9BCA86-AC98-4949-9A8F-562AC6171506}">
      <dsp:nvSpPr>
        <dsp:cNvPr id="0" name=""/>
        <dsp:cNvSpPr/>
      </dsp:nvSpPr>
      <dsp:spPr>
        <a:xfrm>
          <a:off x="2855976" y="1420875"/>
          <a:ext cx="323088" cy="323088"/>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DB2AD42-58FB-4212-A4C2-D179E079D8C3}">
      <dsp:nvSpPr>
        <dsp:cNvPr id="0" name=""/>
        <dsp:cNvSpPr/>
      </dsp:nvSpPr>
      <dsp:spPr>
        <a:xfrm>
          <a:off x="3017520" y="1582419"/>
          <a:ext cx="1280160" cy="235458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198"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Knowledge</a:t>
          </a:r>
        </a:p>
      </dsp:txBody>
      <dsp:txXfrm>
        <a:off x="3017520" y="1582419"/>
        <a:ext cx="1280160" cy="2354580"/>
      </dsp:txXfrm>
    </dsp:sp>
    <dsp:sp modelId="{0BB977D9-DA75-428B-87AE-22EEEA9AB1A8}">
      <dsp:nvSpPr>
        <dsp:cNvPr id="0" name=""/>
        <dsp:cNvSpPr/>
      </dsp:nvSpPr>
      <dsp:spPr>
        <a:xfrm>
          <a:off x="4233672" y="988821"/>
          <a:ext cx="432816" cy="43281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E9DD510-DBAD-4442-8593-6F86FC264B16}">
      <dsp:nvSpPr>
        <dsp:cNvPr id="0" name=""/>
        <dsp:cNvSpPr/>
      </dsp:nvSpPr>
      <dsp:spPr>
        <a:xfrm>
          <a:off x="4450080" y="1205229"/>
          <a:ext cx="1280160" cy="273177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29340" tIns="0" rIns="0" bIns="0" numCol="1" spcCol="1270" anchor="t" anchorCtr="0">
          <a:noAutofit/>
        </a:bodyPr>
        <a:lstStyle/>
        <a:p>
          <a:pPr marL="0" lvl="0" indent="0" algn="l" defTabSz="755650">
            <a:lnSpc>
              <a:spcPct val="90000"/>
            </a:lnSpc>
            <a:spcBef>
              <a:spcPct val="0"/>
            </a:spcBef>
            <a:spcAft>
              <a:spcPct val="35000"/>
            </a:spcAft>
            <a:buNone/>
          </a:pPr>
          <a:r>
            <a:rPr lang="en-US" sz="1700" kern="1200" dirty="0"/>
            <a:t>Wisdom</a:t>
          </a:r>
        </a:p>
      </dsp:txBody>
      <dsp:txXfrm>
        <a:off x="4450080" y="1205229"/>
        <a:ext cx="1280160" cy="273177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6CC5AD-1673-4810-AFAD-3CFFCB4F6688}">
      <dsp:nvSpPr>
        <dsp:cNvPr id="0" name=""/>
        <dsp:cNvSpPr/>
      </dsp:nvSpPr>
      <dsp:spPr>
        <a:xfrm>
          <a:off x="2098" y="0"/>
          <a:ext cx="1855780" cy="91521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Data Cleaning with </a:t>
          </a:r>
          <a:r>
            <a:rPr lang="en-US" sz="1800" b="1" kern="1200" dirty="0">
              <a:solidFill>
                <a:srgbClr val="FF0000"/>
              </a:solidFill>
            </a:rPr>
            <a:t>Pandas</a:t>
          </a:r>
        </a:p>
      </dsp:txBody>
      <dsp:txXfrm>
        <a:off x="28904" y="26806"/>
        <a:ext cx="1802168" cy="861602"/>
      </dsp:txXfrm>
    </dsp:sp>
    <dsp:sp modelId="{42E47FF0-71AF-40EA-A206-338F5D811307}">
      <dsp:nvSpPr>
        <dsp:cNvPr id="0" name=""/>
        <dsp:cNvSpPr/>
      </dsp:nvSpPr>
      <dsp:spPr>
        <a:xfrm>
          <a:off x="2010414" y="268462"/>
          <a:ext cx="323375" cy="37828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010414" y="344120"/>
        <a:ext cx="226363" cy="226972"/>
      </dsp:txXfrm>
    </dsp:sp>
    <dsp:sp modelId="{919476B6-1477-41EC-B6C3-804515642EC6}">
      <dsp:nvSpPr>
        <dsp:cNvPr id="0" name=""/>
        <dsp:cNvSpPr/>
      </dsp:nvSpPr>
      <dsp:spPr>
        <a:xfrm>
          <a:off x="2468022" y="0"/>
          <a:ext cx="1956622" cy="91521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Array Operation with </a:t>
          </a:r>
          <a:r>
            <a:rPr lang="en-US" sz="1800" b="1" kern="1200" dirty="0" err="1">
              <a:solidFill>
                <a:srgbClr val="FF0000"/>
              </a:solidFill>
            </a:rPr>
            <a:t>Numpy</a:t>
          </a:r>
          <a:endParaRPr lang="en-US" sz="1800" b="1" kern="1200" dirty="0">
            <a:solidFill>
              <a:srgbClr val="FF0000"/>
            </a:solidFill>
          </a:endParaRPr>
        </a:p>
      </dsp:txBody>
      <dsp:txXfrm>
        <a:off x="2494828" y="26806"/>
        <a:ext cx="1903010" cy="861602"/>
      </dsp:txXfrm>
    </dsp:sp>
    <dsp:sp modelId="{8BAF7D9E-364F-4CC2-9444-F0B8FB28B835}">
      <dsp:nvSpPr>
        <dsp:cNvPr id="0" name=""/>
        <dsp:cNvSpPr/>
      </dsp:nvSpPr>
      <dsp:spPr>
        <a:xfrm>
          <a:off x="4577180" y="268462"/>
          <a:ext cx="323375" cy="378288"/>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4577180" y="344120"/>
        <a:ext cx="226363" cy="226972"/>
      </dsp:txXfrm>
    </dsp:sp>
    <dsp:sp modelId="{D2F0B621-3D95-493F-8209-A03ECFF7BD13}">
      <dsp:nvSpPr>
        <dsp:cNvPr id="0" name=""/>
        <dsp:cNvSpPr/>
      </dsp:nvSpPr>
      <dsp:spPr>
        <a:xfrm>
          <a:off x="5034787" y="0"/>
          <a:ext cx="1859212" cy="915214"/>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Predictive </a:t>
          </a:r>
          <a:r>
            <a:rPr lang="en-US" sz="1800" kern="1200" dirty="0" err="1"/>
            <a:t>Aglorithms</a:t>
          </a:r>
          <a:r>
            <a:rPr lang="en-US" sz="1800" kern="1200" dirty="0"/>
            <a:t> with </a:t>
          </a:r>
          <a:r>
            <a:rPr lang="en-US" sz="1800" b="1" kern="1200" dirty="0" err="1">
              <a:solidFill>
                <a:srgbClr val="FF0000"/>
              </a:solidFill>
            </a:rPr>
            <a:t>Sklearn</a:t>
          </a:r>
          <a:endParaRPr lang="en-US" sz="1800" b="1" kern="1200" dirty="0">
            <a:solidFill>
              <a:srgbClr val="FF0000"/>
            </a:solidFill>
          </a:endParaRPr>
        </a:p>
      </dsp:txBody>
      <dsp:txXfrm>
        <a:off x="5061593" y="26806"/>
        <a:ext cx="1805600" cy="861602"/>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tiff>
</file>

<file path=ppt/media/image12.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6"/>
        <p:cNvGrpSpPr/>
        <p:nvPr/>
      </p:nvGrpSpPr>
      <p:grpSpPr>
        <a:xfrm>
          <a:off x="0" y="0"/>
          <a:ext cx="0" cy="0"/>
          <a:chOff x="0" y="0"/>
          <a:chExt cx="0" cy="0"/>
        </a:xfrm>
      </p:grpSpPr>
      <p:sp>
        <p:nvSpPr>
          <p:cNvPr id="237" name="Shape 23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38" name="Shape 238"/>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93162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70" name="Shape 70"/>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963256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953128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27681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0896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467992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pic>
        <p:nvPicPr>
          <p:cNvPr id="12" name="Shape 12" descr="Big Data Analytics - Title Slide - Background.png"/>
          <p:cNvPicPr preferRelativeResize="0"/>
          <p:nvPr/>
        </p:nvPicPr>
        <p:blipFill rotWithShape="1">
          <a:blip r:embed="rId2">
            <a:alphaModFix/>
          </a:blip>
          <a:srcRect/>
          <a:stretch/>
        </p:blipFill>
        <p:spPr>
          <a:xfrm>
            <a:off x="0" y="0"/>
            <a:ext cx="9141968" cy="5143500"/>
          </a:xfrm>
          <a:prstGeom prst="rect">
            <a:avLst/>
          </a:prstGeom>
          <a:noFill/>
          <a:ln>
            <a:noFill/>
          </a:ln>
        </p:spPr>
      </p:pic>
      <p:sp>
        <p:nvSpPr>
          <p:cNvPr id="13" name="Shape 13"/>
          <p:cNvSpPr txBox="1">
            <a:spLocks noGrp="1"/>
          </p:cNvSpPr>
          <p:nvPr>
            <p:ph type="ctrTitle"/>
          </p:nvPr>
        </p:nvSpPr>
        <p:spPr>
          <a:xfrm>
            <a:off x="309880" y="368459"/>
            <a:ext cx="7772400" cy="759301"/>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Clr>
                <a:srgbClr val="136855"/>
              </a:buClr>
              <a:buSzPts val="3200"/>
              <a:buFont typeface="Arial"/>
              <a:buNone/>
              <a:defRPr sz="3200" b="1" i="0" u="none" strike="noStrike" cap="none">
                <a:solidFill>
                  <a:srgbClr val="136855"/>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4" name="Shape 14"/>
          <p:cNvSpPr txBox="1">
            <a:spLocks noGrp="1"/>
          </p:cNvSpPr>
          <p:nvPr>
            <p:ph type="subTitle" idx="1"/>
          </p:nvPr>
        </p:nvSpPr>
        <p:spPr>
          <a:xfrm>
            <a:off x="309880" y="1145858"/>
            <a:ext cx="3906520" cy="1314450"/>
          </a:xfrm>
          <a:prstGeom prst="rect">
            <a:avLst/>
          </a:prstGeom>
          <a:noFill/>
          <a:ln>
            <a:noFill/>
          </a:ln>
        </p:spPr>
        <p:txBody>
          <a:bodyPr spcFirstLastPara="1" wrap="square" lIns="91425" tIns="45700" rIns="91425" bIns="45700" anchor="t" anchorCtr="0"/>
          <a:lstStyle>
            <a:lvl1pPr marR="0" lvl="0" algn="l" rtl="0">
              <a:spcBef>
                <a:spcPts val="48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R="0" lvl="1" algn="ctr" rtl="0">
              <a:spcBef>
                <a:spcPts val="560"/>
              </a:spcBef>
              <a:spcAft>
                <a:spcPts val="0"/>
              </a:spcAft>
              <a:buClr>
                <a:srgbClr val="888888"/>
              </a:buClr>
              <a:buSzPts val="2800"/>
              <a:buFont typeface="Arial"/>
              <a:buNone/>
              <a:defRPr sz="2800" b="0" i="0" u="none" strike="noStrike" cap="none">
                <a:solidFill>
                  <a:srgbClr val="888888"/>
                </a:solidFill>
                <a:latin typeface="Arial"/>
                <a:ea typeface="Arial"/>
                <a:cs typeface="Arial"/>
                <a:sym typeface="Arial"/>
              </a:defRPr>
            </a:lvl2pPr>
            <a:lvl3pPr marR="0" lvl="2" algn="ctr" rtl="0">
              <a:spcBef>
                <a:spcPts val="480"/>
              </a:spcBef>
              <a:spcAft>
                <a:spcPts val="0"/>
              </a:spcAft>
              <a:buClr>
                <a:srgbClr val="888888"/>
              </a:buClr>
              <a:buSzPts val="2400"/>
              <a:buFont typeface="Arial"/>
              <a:buNone/>
              <a:defRPr sz="2400" b="0" i="0" u="none" strike="noStrike" cap="none">
                <a:solidFill>
                  <a:srgbClr val="888888"/>
                </a:solidFill>
                <a:latin typeface="Arial"/>
                <a:ea typeface="Arial"/>
                <a:cs typeface="Arial"/>
                <a:sym typeface="Arial"/>
              </a:defRPr>
            </a:lvl3pPr>
            <a:lvl4pPr marR="0" lvl="3"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4pPr>
            <a:lvl5pPr marR="0" lvl="4"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5pPr>
            <a:lvl6pPr marR="0" lvl="5"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6pPr>
            <a:lvl7pPr marR="0" lvl="6"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7pPr>
            <a:lvl8pPr marR="0" lvl="7"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8pPr>
            <a:lvl9pPr marR="0" lvl="8" algn="ctr"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9pPr>
          </a:lstStyle>
          <a:p>
            <a:endParaRPr/>
          </a:p>
        </p:txBody>
      </p:sp>
      <p:sp>
        <p:nvSpPr>
          <p:cNvPr id="15" name="Shape 15"/>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6" name="Shape 16"/>
          <p:cNvSpPr txBox="1">
            <a:spLocks noGrp="1"/>
          </p:cNvSpPr>
          <p:nvPr>
            <p:ph type="sldNum" idx="12"/>
          </p:nvPr>
        </p:nvSpPr>
        <p:spPr>
          <a:xfrm>
            <a:off x="34036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1200" b="0" i="0" u="none" strike="noStrike" cap="none">
                <a:solidFill>
                  <a:srgbClr val="888888"/>
                </a:solidFill>
                <a:latin typeface="Arial"/>
                <a:ea typeface="Arial"/>
                <a:cs typeface="Arial"/>
                <a:sym typeface="Arial"/>
              </a:defRPr>
            </a:lvl1pPr>
            <a:lvl2pPr marL="0" marR="0" lvl="1" indent="0" algn="l" rtl="0">
              <a:spcBef>
                <a:spcPts val="0"/>
              </a:spcBef>
              <a:buNone/>
              <a:defRPr sz="1200" b="0" i="0" u="none" strike="noStrike" cap="none">
                <a:solidFill>
                  <a:srgbClr val="888888"/>
                </a:solidFill>
                <a:latin typeface="Arial"/>
                <a:ea typeface="Arial"/>
                <a:cs typeface="Arial"/>
                <a:sym typeface="Arial"/>
              </a:defRPr>
            </a:lvl2pPr>
            <a:lvl3pPr marL="0" marR="0" lvl="2" indent="0" algn="l" rtl="0">
              <a:spcBef>
                <a:spcPts val="0"/>
              </a:spcBef>
              <a:buNone/>
              <a:defRPr sz="1200" b="0" i="0" u="none" strike="noStrike" cap="none">
                <a:solidFill>
                  <a:srgbClr val="888888"/>
                </a:solidFill>
                <a:latin typeface="Arial"/>
                <a:ea typeface="Arial"/>
                <a:cs typeface="Arial"/>
                <a:sym typeface="Arial"/>
              </a:defRPr>
            </a:lvl3pPr>
            <a:lvl4pPr marL="0" marR="0" lvl="3" indent="0" algn="l" rtl="0">
              <a:spcBef>
                <a:spcPts val="0"/>
              </a:spcBef>
              <a:buNone/>
              <a:defRPr sz="1200" b="0" i="0" u="none" strike="noStrike" cap="none">
                <a:solidFill>
                  <a:srgbClr val="888888"/>
                </a:solidFill>
                <a:latin typeface="Arial"/>
                <a:ea typeface="Arial"/>
                <a:cs typeface="Arial"/>
                <a:sym typeface="Arial"/>
              </a:defRPr>
            </a:lvl4pPr>
            <a:lvl5pPr marL="0" marR="0" lvl="4" indent="0" algn="l" rtl="0">
              <a:spcBef>
                <a:spcPts val="0"/>
              </a:spcBef>
              <a:buNone/>
              <a:defRPr sz="1200" b="0" i="0" u="none" strike="noStrike" cap="none">
                <a:solidFill>
                  <a:srgbClr val="888888"/>
                </a:solidFill>
                <a:latin typeface="Arial"/>
                <a:ea typeface="Arial"/>
                <a:cs typeface="Arial"/>
                <a:sym typeface="Arial"/>
              </a:defRPr>
            </a:lvl5pPr>
            <a:lvl6pPr marL="0" marR="0" lvl="5" indent="0" algn="l" rtl="0">
              <a:spcBef>
                <a:spcPts val="0"/>
              </a:spcBef>
              <a:buNone/>
              <a:defRPr sz="1200" b="0" i="0" u="none" strike="noStrike" cap="none">
                <a:solidFill>
                  <a:srgbClr val="888888"/>
                </a:solidFill>
                <a:latin typeface="Arial"/>
                <a:ea typeface="Arial"/>
                <a:cs typeface="Arial"/>
                <a:sym typeface="Arial"/>
              </a:defRPr>
            </a:lvl6pPr>
            <a:lvl7pPr marL="0" marR="0" lvl="6" indent="0" algn="l" rtl="0">
              <a:spcBef>
                <a:spcPts val="0"/>
              </a:spcBef>
              <a:buNone/>
              <a:defRPr sz="1200" b="0" i="0" u="none" strike="noStrike" cap="none">
                <a:solidFill>
                  <a:srgbClr val="888888"/>
                </a:solidFill>
                <a:latin typeface="Arial"/>
                <a:ea typeface="Arial"/>
                <a:cs typeface="Arial"/>
                <a:sym typeface="Arial"/>
              </a:defRPr>
            </a:lvl7pPr>
            <a:lvl8pPr marL="0" marR="0" lvl="7" indent="0" algn="l" rtl="0">
              <a:spcBef>
                <a:spcPts val="0"/>
              </a:spcBef>
              <a:buNone/>
              <a:defRPr sz="1200" b="0" i="0" u="none" strike="noStrike" cap="none">
                <a:solidFill>
                  <a:srgbClr val="888888"/>
                </a:solidFill>
                <a:latin typeface="Arial"/>
                <a:ea typeface="Arial"/>
                <a:cs typeface="Arial"/>
                <a:sym typeface="Arial"/>
              </a:defRPr>
            </a:lvl8pPr>
            <a:lvl9pPr marL="0" marR="0" lvl="8" indent="0" algn="l"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pic>
        <p:nvPicPr>
          <p:cNvPr id="18" name="Shape 18" descr="Big Data Analytics - Slide Backgrounds_Artboard 2.png"/>
          <p:cNvPicPr preferRelativeResize="0"/>
          <p:nvPr/>
        </p:nvPicPr>
        <p:blipFill rotWithShape="1">
          <a:blip r:embed="rId2">
            <a:alphaModFix/>
          </a:blip>
          <a:srcRect/>
          <a:stretch/>
        </p:blipFill>
        <p:spPr>
          <a:xfrm>
            <a:off x="0" y="0"/>
            <a:ext cx="9142223" cy="5143500"/>
          </a:xfrm>
          <a:prstGeom prst="rect">
            <a:avLst/>
          </a:prstGeom>
          <a:noFill/>
          <a:ln>
            <a:noFill/>
          </a:ln>
        </p:spPr>
      </p:pic>
      <p:sp>
        <p:nvSpPr>
          <p:cNvPr id="19" name="Shape 19"/>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Clr>
                <a:srgbClr val="136855"/>
              </a:buClr>
              <a:buSzPts val="2800"/>
              <a:buFont typeface="Arial"/>
              <a:buNone/>
              <a:defRPr sz="2800" b="1" i="0" u="none" strike="noStrike" cap="none">
                <a:solidFill>
                  <a:srgbClr val="136855"/>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Shape 20"/>
          <p:cNvSpPr txBox="1">
            <a:spLocks noGrp="1"/>
          </p:cNvSpPr>
          <p:nvPr>
            <p:ph type="body" idx="1"/>
          </p:nvPr>
        </p:nvSpPr>
        <p:spPr>
          <a:xfrm>
            <a:off x="1717040" y="1200151"/>
            <a:ext cx="6969760" cy="3394472"/>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21" name="Shape 21"/>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1"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22" name="Shape 2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st Slide" type="blank">
  <p:cSld name="BLANK">
    <p:spTree>
      <p:nvGrpSpPr>
        <p:cNvPr id="1" name="Shape 23"/>
        <p:cNvGrpSpPr/>
        <p:nvPr/>
      </p:nvGrpSpPr>
      <p:grpSpPr>
        <a:xfrm>
          <a:off x="0" y="0"/>
          <a:ext cx="0" cy="0"/>
          <a:chOff x="0" y="0"/>
          <a:chExt cx="0" cy="0"/>
        </a:xfrm>
      </p:grpSpPr>
      <p:pic>
        <p:nvPicPr>
          <p:cNvPr id="24" name="Shape 24" descr="Big Data Analytics - Slide Backgrounds_Artboard 7.png"/>
          <p:cNvPicPr preferRelativeResize="0"/>
          <p:nvPr/>
        </p:nvPicPr>
        <p:blipFill rotWithShape="1">
          <a:blip r:embed="rId2">
            <a:alphaModFix/>
          </a:blip>
          <a:srcRect/>
          <a:stretch/>
        </p:blipFill>
        <p:spPr>
          <a:xfrm>
            <a:off x="4062" y="0"/>
            <a:ext cx="9139938" cy="5143500"/>
          </a:xfrm>
          <a:prstGeom prst="rect">
            <a:avLst/>
          </a:prstGeom>
          <a:noFill/>
          <a:ln>
            <a:noFill/>
          </a:ln>
        </p:spPr>
      </p:pic>
      <p:sp>
        <p:nvSpPr>
          <p:cNvPr id="25" name="Shape 25"/>
          <p:cNvSpPr txBox="1"/>
          <p:nvPr/>
        </p:nvSpPr>
        <p:spPr>
          <a:xfrm>
            <a:off x="3413760" y="914400"/>
            <a:ext cx="5120640" cy="203132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400">
                <a:solidFill>
                  <a:srgbClr val="595959"/>
                </a:solidFill>
                <a:latin typeface="Arial"/>
                <a:ea typeface="Arial"/>
                <a:cs typeface="Arial"/>
                <a:sym typeface="Arial"/>
              </a:rPr>
              <a:t>© All rights reserved. All content within our courses, such as this video, is protected by copyright and is owned by the course author or unless otherwise stated.  Third party copyrighted materials (for example, images and text) have either been licensed for use in any given course, or have  been copied under an exception or limitation in Canadian Copyright law. For further information, please contact the McMaster University Centre for Continuing Education ccecrsdv@mcmaster.ca.</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6"/>
        <p:cNvGrpSpPr/>
        <p:nvPr/>
      </p:nvGrpSpPr>
      <p:grpSpPr>
        <a:xfrm>
          <a:off x="0" y="0"/>
          <a:ext cx="0" cy="0"/>
          <a:chOff x="0" y="0"/>
          <a:chExt cx="0" cy="0"/>
        </a:xfrm>
      </p:grpSpPr>
      <p:pic>
        <p:nvPicPr>
          <p:cNvPr id="27" name="Shape 27" descr="Big Data Analytics - Slide Backgrounds_Artboard 4.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28" name="Shape 28"/>
          <p:cNvSpPr txBox="1">
            <a:spLocks noGrp="1"/>
          </p:cNvSpPr>
          <p:nvPr>
            <p:ph type="title"/>
          </p:nvPr>
        </p:nvSpPr>
        <p:spPr>
          <a:xfrm>
            <a:off x="295593" y="2042399"/>
            <a:ext cx="5724207" cy="1021556"/>
          </a:xfrm>
          <a:prstGeom prst="rect">
            <a:avLst/>
          </a:prstGeom>
          <a:noFill/>
          <a:ln>
            <a:noFill/>
          </a:ln>
        </p:spPr>
        <p:txBody>
          <a:bodyPr spcFirstLastPara="1" wrap="square" lIns="91425" tIns="45700" rIns="91425" bIns="45700" anchor="t" anchorCtr="0"/>
          <a:lstStyle>
            <a:lvl1pPr marR="0" lvl="0" algn="l" rtl="0">
              <a:spcBef>
                <a:spcPts val="0"/>
              </a:spcBef>
              <a:spcAft>
                <a:spcPts val="0"/>
              </a:spcAft>
              <a:buClr>
                <a:schemeClr val="lt1"/>
              </a:buClr>
              <a:buSzPts val="2800"/>
              <a:buFont typeface="Arial"/>
              <a:buNone/>
              <a:defRPr sz="2800" b="1" i="0" u="none" strike="noStrike" cap="none">
                <a:solidFill>
                  <a:schemeClr val="lt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9" name="Shape 29"/>
          <p:cNvSpPr txBox="1">
            <a:spLocks noGrp="1"/>
          </p:cNvSpPr>
          <p:nvPr>
            <p:ph type="body" idx="1"/>
          </p:nvPr>
        </p:nvSpPr>
        <p:spPr>
          <a:xfrm>
            <a:off x="295593" y="3200400"/>
            <a:ext cx="7772400" cy="822960"/>
          </a:xfrm>
          <a:prstGeom prst="rect">
            <a:avLst/>
          </a:prstGeom>
          <a:noFill/>
          <a:ln>
            <a:noFill/>
          </a:ln>
        </p:spPr>
        <p:txBody>
          <a:bodyPr spcFirstLastPara="1" wrap="square" lIns="91425" tIns="45700" rIns="91425" bIns="45700" anchor="b" anchorCtr="0"/>
          <a:lstStyle>
            <a:lvl1pPr marL="457200" marR="0" lvl="0" indent="-228600" algn="l" rtl="0">
              <a:spcBef>
                <a:spcPts val="4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1pPr>
            <a:lvl2pPr marL="914400" marR="0" lvl="1" indent="-228600" algn="l" rtl="0">
              <a:spcBef>
                <a:spcPts val="36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2pPr>
            <a:lvl3pPr marL="1371600" marR="0" lvl="2" indent="-228600" algn="l" rtl="0">
              <a:spcBef>
                <a:spcPts val="32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3pPr>
            <a:lvl4pPr marL="1828800" marR="0" lvl="3"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4pPr>
            <a:lvl5pPr marL="2286000" marR="0" lvl="4"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5pPr>
            <a:lvl6pPr marL="2743200" marR="0" lvl="5"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6pPr>
            <a:lvl7pPr marL="3200400" marR="0" lvl="6"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7pPr>
            <a:lvl8pPr marL="3657600" marR="0" lvl="7"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8pPr>
            <a:lvl9pPr marL="4114800" marR="0" lvl="8" indent="-228600" algn="l" rtl="0">
              <a:spcBef>
                <a:spcPts val="280"/>
              </a:spcBef>
              <a:spcAft>
                <a:spcPts val="0"/>
              </a:spcAft>
              <a:buClr>
                <a:srgbClr val="888888"/>
              </a:buClr>
              <a:buSzPts val="1400"/>
              <a:buFont typeface="Arial"/>
              <a:buNone/>
              <a:defRPr sz="1400" b="0" i="0" u="none" strike="noStrike" cap="none">
                <a:solidFill>
                  <a:srgbClr val="888888"/>
                </a:solidFill>
                <a:latin typeface="Arial"/>
                <a:ea typeface="Arial"/>
                <a:cs typeface="Arial"/>
                <a:sym typeface="Arial"/>
              </a:defRPr>
            </a:lvl9pPr>
          </a:lstStyle>
          <a:p>
            <a:endParaRPr/>
          </a:p>
        </p:txBody>
      </p:sp>
      <p:sp>
        <p:nvSpPr>
          <p:cNvPr id="30" name="Shape 3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p:cSld name="Comparison">
    <p:spTree>
      <p:nvGrpSpPr>
        <p:cNvPr id="1" name="Shape 31"/>
        <p:cNvGrpSpPr/>
        <p:nvPr/>
      </p:nvGrpSpPr>
      <p:grpSpPr>
        <a:xfrm>
          <a:off x="0" y="0"/>
          <a:ext cx="0" cy="0"/>
          <a:chOff x="0" y="0"/>
          <a:chExt cx="0" cy="0"/>
        </a:xfrm>
      </p:grpSpPr>
      <p:pic>
        <p:nvPicPr>
          <p:cNvPr id="32" name="Shape 32" descr="Big Data Analytics - Slide Backgrounds_Artboard 3.png"/>
          <p:cNvPicPr preferRelativeResize="0"/>
          <p:nvPr/>
        </p:nvPicPr>
        <p:blipFill rotWithShape="1">
          <a:blip r:embed="rId2">
            <a:alphaModFix/>
          </a:blip>
          <a:srcRect/>
          <a:stretch/>
        </p:blipFill>
        <p:spPr>
          <a:xfrm>
            <a:off x="4062" y="0"/>
            <a:ext cx="9139938" cy="5143500"/>
          </a:xfrm>
          <a:prstGeom prst="rect">
            <a:avLst/>
          </a:prstGeom>
          <a:noFill/>
          <a:ln>
            <a:noFill/>
          </a:ln>
        </p:spPr>
      </p:pic>
      <p:sp>
        <p:nvSpPr>
          <p:cNvPr id="33" name="Shape 33"/>
          <p:cNvSpPr txBox="1">
            <a:spLocks noGrp="1"/>
          </p:cNvSpPr>
          <p:nvPr>
            <p:ph type="body" idx="1"/>
          </p:nvPr>
        </p:nvSpPr>
        <p:spPr>
          <a:xfrm>
            <a:off x="355600" y="1151335"/>
            <a:ext cx="3769360" cy="3380023"/>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4" name="Shape 34"/>
          <p:cNvSpPr txBox="1">
            <a:spLocks noGrp="1"/>
          </p:cNvSpPr>
          <p:nvPr>
            <p:ph type="body" idx="2"/>
          </p:nvPr>
        </p:nvSpPr>
        <p:spPr>
          <a:xfrm>
            <a:off x="5191760" y="1151336"/>
            <a:ext cx="3383280" cy="3380023"/>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35" name="Shape 35"/>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
        <p:nvSpPr>
          <p:cNvPr id="36" name="Shape 36"/>
          <p:cNvSpPr txBox="1">
            <a:spLocks noGrp="1"/>
          </p:cNvSpPr>
          <p:nvPr>
            <p:ph type="body" idx="3"/>
          </p:nvPr>
        </p:nvSpPr>
        <p:spPr>
          <a:xfrm>
            <a:off x="5191761" y="528321"/>
            <a:ext cx="3383280" cy="623016"/>
          </a:xfrm>
          <a:prstGeom prst="rect">
            <a:avLst/>
          </a:prstGeom>
          <a:noFill/>
          <a:ln>
            <a:noFill/>
          </a:ln>
        </p:spPr>
        <p:txBody>
          <a:bodyPr spcFirstLastPara="1" wrap="square" lIns="91425" tIns="45700" rIns="91425" bIns="45700" anchor="b" anchorCtr="0"/>
          <a:lstStyle>
            <a:lvl1pPr marL="457200" marR="0" lvl="0" indent="-228600" algn="ctr"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
        <p:nvSpPr>
          <p:cNvPr id="37" name="Shape 37"/>
          <p:cNvSpPr txBox="1">
            <a:spLocks noGrp="1"/>
          </p:cNvSpPr>
          <p:nvPr>
            <p:ph type="body" idx="4"/>
          </p:nvPr>
        </p:nvSpPr>
        <p:spPr>
          <a:xfrm>
            <a:off x="355600" y="528321"/>
            <a:ext cx="3769360" cy="623016"/>
          </a:xfrm>
          <a:prstGeom prst="rect">
            <a:avLst/>
          </a:prstGeom>
          <a:noFill/>
          <a:ln>
            <a:noFill/>
          </a:ln>
        </p:spPr>
        <p:txBody>
          <a:bodyPr spcFirstLastPara="1" wrap="square" lIns="91425" tIns="45700" rIns="91425" bIns="45700" anchor="b" anchorCtr="0"/>
          <a:lstStyle>
            <a:lvl1pPr marL="457200" marR="0" lvl="0" indent="-228600" algn="ctr"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1pPr>
            <a:lvl2pPr marL="914400" marR="0" lvl="1" indent="-228600" algn="l" rtl="0">
              <a:spcBef>
                <a:spcPts val="400"/>
              </a:spcBef>
              <a:spcAft>
                <a:spcPts val="0"/>
              </a:spcAft>
              <a:buClr>
                <a:schemeClr val="dk1"/>
              </a:buClr>
              <a:buSzPts val="2000"/>
              <a:buFont typeface="Arial"/>
              <a:buNone/>
              <a:defRPr sz="2000" b="1"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Clr>
                <a:schemeClr val="dk1"/>
              </a:buClr>
              <a:buSzPts val="1800"/>
              <a:buFont typeface="Arial"/>
              <a:buNone/>
              <a:defRPr sz="1800" b="1" i="0" u="none" strike="noStrike" cap="none">
                <a:solidFill>
                  <a:schemeClr val="dk1"/>
                </a:solidFill>
                <a:latin typeface="Arial"/>
                <a:ea typeface="Arial"/>
                <a:cs typeface="Arial"/>
                <a:sym typeface="Arial"/>
              </a:defRPr>
            </a:lvl3pPr>
            <a:lvl4pPr marL="1828800" marR="0" lvl="3"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4pPr>
            <a:lvl5pPr marL="2286000" marR="0" lvl="4"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5pPr>
            <a:lvl6pPr marL="2743200" marR="0" lvl="5"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6pPr>
            <a:lvl7pPr marL="3200400" marR="0" lvl="6"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7pPr>
            <a:lvl8pPr marL="3657600" marR="0" lvl="7"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8pPr>
            <a:lvl9pPr marL="4114800" marR="0" lvl="8" indent="-228600" algn="l" rtl="0">
              <a:spcBef>
                <a:spcPts val="320"/>
              </a:spcBef>
              <a:spcAft>
                <a:spcPts val="0"/>
              </a:spcAft>
              <a:buClr>
                <a:schemeClr val="dk1"/>
              </a:buClr>
              <a:buSzPts val="1600"/>
              <a:buFont typeface="Arial"/>
              <a:buNone/>
              <a:defRPr sz="1600" b="1"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2">
  <p:cSld name="Comparison 2">
    <p:spTree>
      <p:nvGrpSpPr>
        <p:cNvPr id="1" name="Shape 38"/>
        <p:cNvGrpSpPr/>
        <p:nvPr/>
      </p:nvGrpSpPr>
      <p:grpSpPr>
        <a:xfrm>
          <a:off x="0" y="0"/>
          <a:ext cx="0" cy="0"/>
          <a:chOff x="0" y="0"/>
          <a:chExt cx="0" cy="0"/>
        </a:xfrm>
      </p:grpSpPr>
      <p:pic>
        <p:nvPicPr>
          <p:cNvPr id="39" name="Shape 39" descr="Big Data Analytics - Slide Backgrounds_Artboard 6.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40" name="Shape 40"/>
          <p:cNvSpPr txBox="1">
            <a:spLocks noGrp="1"/>
          </p:cNvSpPr>
          <p:nvPr>
            <p:ph type="body" idx="1"/>
          </p:nvPr>
        </p:nvSpPr>
        <p:spPr>
          <a:xfrm>
            <a:off x="355600" y="379175"/>
            <a:ext cx="8402320" cy="1998265"/>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2pPr>
            <a:lvl3pPr marL="1371600" marR="0" lvl="2"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spcBef>
                <a:spcPts val="32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2"/>
          </p:nvPr>
        </p:nvSpPr>
        <p:spPr>
          <a:xfrm>
            <a:off x="355600" y="2794001"/>
            <a:ext cx="8402320" cy="1973262"/>
          </a:xfrm>
          <a:prstGeom prst="rect">
            <a:avLst/>
          </a:prstGeom>
          <a:noFill/>
          <a:ln>
            <a:noFill/>
          </a:ln>
        </p:spPr>
        <p:txBody>
          <a:bodyPr spcFirstLastPara="1" wrap="square" lIns="91425" tIns="45700" rIns="91425" bIns="45700" anchor="t" anchorCtr="0"/>
          <a:lstStyle>
            <a:lvl1pPr marL="457200" marR="0" lvl="0"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1pPr>
            <a:lvl2pPr marL="914400" marR="0" lvl="1"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2pPr>
            <a:lvl3pPr marL="1371600" marR="0" lvl="2"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3pPr>
            <a:lvl4pPr marL="1828800" marR="0" lvl="3"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4pPr>
            <a:lvl5pPr marL="2286000" marR="0" lvl="4" indent="-330200" algn="l" rtl="0">
              <a:spcBef>
                <a:spcPts val="320"/>
              </a:spcBef>
              <a:spcAft>
                <a:spcPts val="0"/>
              </a:spcAft>
              <a:buClr>
                <a:srgbClr val="FFFFFF"/>
              </a:buClr>
              <a:buSzPts val="1600"/>
              <a:buFont typeface="Arial"/>
              <a:buChar char="»"/>
              <a:defRPr sz="1600" b="0" i="0" u="none" strike="noStrike" cap="none">
                <a:solidFill>
                  <a:srgbClr val="FFFFFF"/>
                </a:solidFill>
                <a:latin typeface="Arial"/>
                <a:ea typeface="Arial"/>
                <a:cs typeface="Arial"/>
                <a:sym typeface="Arial"/>
              </a:defRPr>
            </a:lvl5pPr>
            <a:lvl6pPr marL="2743200" marR="0" lvl="5"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spcBef>
                <a:spcPts val="36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42" name="Shape 42"/>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type="titleOnly">
  <p:cSld name="TITLE_ONLY">
    <p:spTree>
      <p:nvGrpSpPr>
        <p:cNvPr id="1" name="Shape 43"/>
        <p:cNvGrpSpPr/>
        <p:nvPr/>
      </p:nvGrpSpPr>
      <p:grpSpPr>
        <a:xfrm>
          <a:off x="0" y="0"/>
          <a:ext cx="0" cy="0"/>
          <a:chOff x="0" y="0"/>
          <a:chExt cx="0" cy="0"/>
        </a:xfrm>
      </p:grpSpPr>
      <p:pic>
        <p:nvPicPr>
          <p:cNvPr id="44" name="Shape 44" descr="Big Data Analytics - Slide Backgrounds_Artboard 5.png"/>
          <p:cNvPicPr preferRelativeResize="0"/>
          <p:nvPr/>
        </p:nvPicPr>
        <p:blipFill rotWithShape="1">
          <a:blip r:embed="rId2">
            <a:alphaModFix/>
          </a:blip>
          <a:srcRect/>
          <a:stretch/>
        </p:blipFill>
        <p:spPr>
          <a:xfrm>
            <a:off x="1777" y="0"/>
            <a:ext cx="9142223" cy="5143500"/>
          </a:xfrm>
          <a:prstGeom prst="rect">
            <a:avLst/>
          </a:prstGeom>
          <a:noFill/>
          <a:ln>
            <a:noFill/>
          </a:ln>
        </p:spPr>
      </p:pic>
      <p:sp>
        <p:nvSpPr>
          <p:cNvPr id="45" name="Shape 45"/>
          <p:cNvSpPr txBox="1">
            <a:spLocks noGrp="1"/>
          </p:cNvSpPr>
          <p:nvPr>
            <p:ph type="title"/>
          </p:nvPr>
        </p:nvSpPr>
        <p:spPr>
          <a:xfrm>
            <a:off x="863600" y="843280"/>
            <a:ext cx="7416800" cy="340360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6" name="Shape 46"/>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47"/>
        <p:cNvGrpSpPr/>
        <p:nvPr/>
      </p:nvGrpSpPr>
      <p:grpSpPr>
        <a:xfrm>
          <a:off x="0" y="0"/>
          <a:ext cx="0" cy="0"/>
          <a:chOff x="0" y="0"/>
          <a:chExt cx="0" cy="0"/>
        </a:xfrm>
      </p:grpSpPr>
      <p:sp>
        <p:nvSpPr>
          <p:cNvPr id="48" name="Shape 48"/>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Arial"/>
                <a:ea typeface="Arial"/>
                <a:cs typeface="Arial"/>
                <a:sym typeface="Arial"/>
              </a:defRPr>
            </a:lvl1pPr>
            <a:lvl2pPr marL="0" marR="0" lvl="1" indent="0" algn="r" rtl="0">
              <a:spcBef>
                <a:spcPts val="0"/>
              </a:spcBef>
              <a:buNone/>
              <a:defRPr sz="1200">
                <a:solidFill>
                  <a:srgbClr val="888888"/>
                </a:solidFill>
                <a:latin typeface="Arial"/>
                <a:ea typeface="Arial"/>
                <a:cs typeface="Arial"/>
                <a:sym typeface="Arial"/>
              </a:defRPr>
            </a:lvl2pPr>
            <a:lvl3pPr marL="0" marR="0" lvl="2" indent="0" algn="r" rtl="0">
              <a:spcBef>
                <a:spcPts val="0"/>
              </a:spcBef>
              <a:buNone/>
              <a:defRPr sz="1200">
                <a:solidFill>
                  <a:srgbClr val="888888"/>
                </a:solidFill>
                <a:latin typeface="Arial"/>
                <a:ea typeface="Arial"/>
                <a:cs typeface="Arial"/>
                <a:sym typeface="Arial"/>
              </a:defRPr>
            </a:lvl3pPr>
            <a:lvl4pPr marL="0" marR="0" lvl="3" indent="0" algn="r" rtl="0">
              <a:spcBef>
                <a:spcPts val="0"/>
              </a:spcBef>
              <a:buNone/>
              <a:defRPr sz="1200">
                <a:solidFill>
                  <a:srgbClr val="888888"/>
                </a:solidFill>
                <a:latin typeface="Arial"/>
                <a:ea typeface="Arial"/>
                <a:cs typeface="Arial"/>
                <a:sym typeface="Arial"/>
              </a:defRPr>
            </a:lvl4pPr>
            <a:lvl5pPr marL="0" marR="0" lvl="4" indent="0" algn="r" rtl="0">
              <a:spcBef>
                <a:spcPts val="0"/>
              </a:spcBef>
              <a:buNone/>
              <a:defRPr sz="1200">
                <a:solidFill>
                  <a:srgbClr val="888888"/>
                </a:solidFill>
                <a:latin typeface="Arial"/>
                <a:ea typeface="Arial"/>
                <a:cs typeface="Arial"/>
                <a:sym typeface="Arial"/>
              </a:defRPr>
            </a:lvl5pPr>
            <a:lvl6pPr marL="0" marR="0" lvl="5" indent="0" algn="r" rtl="0">
              <a:spcBef>
                <a:spcPts val="0"/>
              </a:spcBef>
              <a:buNone/>
              <a:defRPr sz="1200">
                <a:solidFill>
                  <a:srgbClr val="888888"/>
                </a:solidFill>
                <a:latin typeface="Arial"/>
                <a:ea typeface="Arial"/>
                <a:cs typeface="Arial"/>
                <a:sym typeface="Arial"/>
              </a:defRPr>
            </a:lvl6pPr>
            <a:lvl7pPr marL="0" marR="0" lvl="6" indent="0" algn="r" rtl="0">
              <a:spcBef>
                <a:spcPts val="0"/>
              </a:spcBef>
              <a:buNone/>
              <a:defRPr sz="1200">
                <a:solidFill>
                  <a:srgbClr val="888888"/>
                </a:solidFill>
                <a:latin typeface="Arial"/>
                <a:ea typeface="Arial"/>
                <a:cs typeface="Arial"/>
                <a:sym typeface="Arial"/>
              </a:defRPr>
            </a:lvl7pPr>
            <a:lvl8pPr marL="0" marR="0" lvl="7" indent="0" algn="r" rtl="0">
              <a:spcBef>
                <a:spcPts val="0"/>
              </a:spcBef>
              <a:buNone/>
              <a:defRPr sz="1200">
                <a:solidFill>
                  <a:srgbClr val="888888"/>
                </a:solidFill>
                <a:latin typeface="Arial"/>
                <a:ea typeface="Arial"/>
                <a:cs typeface="Arial"/>
                <a:sym typeface="Arial"/>
              </a:defRPr>
            </a:lvl8pPr>
            <a:lvl9pPr marL="0" marR="0" lvl="8" indent="0" algn="r" rtl="0">
              <a:spcBef>
                <a:spcPts val="0"/>
              </a:spcBef>
              <a:buNone/>
              <a:defRPr sz="1200">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205979"/>
            <a:ext cx="8229600" cy="857250"/>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Shape 7"/>
          <p:cNvSpPr txBox="1">
            <a:spLocks noGrp="1"/>
          </p:cNvSpPr>
          <p:nvPr>
            <p:ph type="body" idx="1"/>
          </p:nvPr>
        </p:nvSpPr>
        <p:spPr>
          <a:xfrm>
            <a:off x="457200" y="1200151"/>
            <a:ext cx="8229600" cy="3394472"/>
          </a:xfrm>
          <a:prstGeom prst="rect">
            <a:avLst/>
          </a:prstGeom>
          <a:noFill/>
          <a:ln>
            <a:noFill/>
          </a:ln>
        </p:spPr>
        <p:txBody>
          <a:bodyPr spcFirstLastPara="1" wrap="square" lIns="91425" tIns="45700" rIns="91425" bIns="45700" anchor="t" anchorCtr="0"/>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Arial"/>
                <a:ea typeface="Arial"/>
                <a:cs typeface="Arial"/>
                <a:sym typeface="Arial"/>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8" name="Shape 8"/>
          <p:cNvSpPr txBox="1">
            <a:spLocks noGrp="1"/>
          </p:cNvSpPr>
          <p:nvPr>
            <p:ph type="dt" idx="10"/>
          </p:nvPr>
        </p:nvSpPr>
        <p:spPr>
          <a:xfrm>
            <a:off x="457200" y="4767263"/>
            <a:ext cx="2133600" cy="273844"/>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9" name="Shape 9"/>
          <p:cNvSpPr txBox="1">
            <a:spLocks noGrp="1"/>
          </p:cNvSpPr>
          <p:nvPr>
            <p:ph type="ftr" idx="11"/>
          </p:nvPr>
        </p:nvSpPr>
        <p:spPr>
          <a:xfrm>
            <a:off x="3124200" y="4767263"/>
            <a:ext cx="2895600" cy="273844"/>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0" name="Shape 10"/>
          <p:cNvSpPr txBox="1">
            <a:spLocks noGrp="1"/>
          </p:cNvSpPr>
          <p:nvPr>
            <p:ph type="sldNum" idx="12"/>
          </p:nvPr>
        </p:nvSpPr>
        <p:spPr>
          <a:xfrm>
            <a:off x="6553200" y="4767263"/>
            <a:ext cx="21336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11.xml.rels><?xml version="1.0" encoding="UTF-8" standalone="yes"?>
<Relationships xmlns="http://schemas.openxmlformats.org/package/2006/relationships"><Relationship Id="rId3" Type="http://schemas.openxmlformats.org/officeDocument/2006/relationships/hyperlink" Target="https://www.w3schools.com/python/python_reference.asp"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s://scikit-learn.org/stable/tutorial/machine_learning_map/index.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2"/>
        <p:cNvGrpSpPr/>
        <p:nvPr/>
      </p:nvGrpSpPr>
      <p:grpSpPr>
        <a:xfrm>
          <a:off x="0" y="0"/>
          <a:ext cx="0" cy="0"/>
          <a:chOff x="0" y="0"/>
          <a:chExt cx="0" cy="0"/>
        </a:xfrm>
      </p:grpSpPr>
      <p:sp>
        <p:nvSpPr>
          <p:cNvPr id="53" name="Shape 53"/>
          <p:cNvSpPr txBox="1">
            <a:spLocks noGrp="1"/>
          </p:cNvSpPr>
          <p:nvPr>
            <p:ph type="ctrTitle"/>
          </p:nvPr>
        </p:nvSpPr>
        <p:spPr>
          <a:xfrm>
            <a:off x="309880" y="368459"/>
            <a:ext cx="7772400" cy="759301"/>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136855"/>
              </a:buClr>
              <a:buSzPts val="3200"/>
              <a:buFont typeface="Arial"/>
              <a:buNone/>
            </a:pPr>
            <a:r>
              <a:rPr lang="en-US" sz="3200" b="1" i="0" u="none" strike="noStrike" cap="none">
                <a:solidFill>
                  <a:srgbClr val="136855"/>
                </a:solidFill>
                <a:latin typeface="Arial"/>
                <a:ea typeface="Arial"/>
                <a:cs typeface="Arial"/>
                <a:sym typeface="Arial"/>
              </a:rPr>
              <a:t>Predictive Modeling and Data Mining</a:t>
            </a:r>
            <a:endParaRPr/>
          </a:p>
        </p:txBody>
      </p:sp>
      <p:sp>
        <p:nvSpPr>
          <p:cNvPr id="54" name="Shape 54"/>
          <p:cNvSpPr txBox="1">
            <a:spLocks noGrp="1"/>
          </p:cNvSpPr>
          <p:nvPr>
            <p:ph type="subTitle" idx="1"/>
          </p:nvPr>
        </p:nvSpPr>
        <p:spPr>
          <a:xfrm>
            <a:off x="309880" y="1145858"/>
            <a:ext cx="3906520" cy="184499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Clr>
                <a:schemeClr val="dk1"/>
              </a:buClr>
              <a:buSzPts val="1200"/>
              <a:buFont typeface="Arial"/>
              <a:buNone/>
            </a:pPr>
            <a:endParaRPr sz="1200" b="0" i="0" u="none" strike="noStrike" cap="none" dirty="0">
              <a:solidFill>
                <a:schemeClr val="dk1"/>
              </a:solidFill>
              <a:latin typeface="Arial"/>
              <a:ea typeface="Arial"/>
              <a:cs typeface="Arial"/>
              <a:sym typeface="Arial"/>
            </a:endParaRPr>
          </a:p>
          <a:p>
            <a:pPr marL="0" marR="0" lvl="0" indent="0" algn="l" rtl="0">
              <a:spcBef>
                <a:spcPts val="240"/>
              </a:spcBef>
              <a:spcAft>
                <a:spcPts val="0"/>
              </a:spcAft>
              <a:buClr>
                <a:schemeClr val="dk1"/>
              </a:buClr>
              <a:buSzPts val="1200"/>
              <a:buFont typeface="Arial"/>
              <a:buNone/>
            </a:pPr>
            <a:endParaRPr sz="1200" b="0" i="0" u="none" strike="noStrike" cap="none" dirty="0">
              <a:solidFill>
                <a:schemeClr val="dk1"/>
              </a:solidFill>
              <a:latin typeface="Arial"/>
              <a:ea typeface="Arial"/>
              <a:cs typeface="Arial"/>
              <a:sym typeface="Arial"/>
            </a:endParaRPr>
          </a:p>
          <a:p>
            <a:pPr marL="0" marR="0" lvl="0" indent="0" algn="l" rtl="0">
              <a:spcBef>
                <a:spcPts val="240"/>
              </a:spcBef>
              <a:spcAft>
                <a:spcPts val="0"/>
              </a:spcAft>
              <a:buClr>
                <a:schemeClr val="dk1"/>
              </a:buClr>
              <a:buSzPts val="1200"/>
              <a:buFont typeface="Arial"/>
              <a:buNone/>
            </a:pPr>
            <a:r>
              <a:rPr lang="en-US" sz="1800" b="1" i="0" u="none" strike="noStrike" cap="none" dirty="0">
                <a:solidFill>
                  <a:schemeClr val="dk1"/>
                </a:solidFill>
                <a:latin typeface="Arial"/>
                <a:ea typeface="Arial"/>
                <a:cs typeface="Arial"/>
                <a:sym typeface="Arial"/>
              </a:rPr>
              <a:t>Week 1- </a:t>
            </a:r>
            <a:r>
              <a:rPr lang="en-US" sz="1800" b="0" i="0" u="none" strike="noStrike" cap="none" dirty="0">
                <a:solidFill>
                  <a:schemeClr val="dk1"/>
                </a:solidFill>
                <a:latin typeface="Arial"/>
                <a:ea typeface="Arial"/>
                <a:cs typeface="Arial"/>
                <a:sym typeface="Arial"/>
              </a:rPr>
              <a:t>Introduction </a:t>
            </a:r>
          </a:p>
          <a:p>
            <a:pPr marL="0" marR="0" lvl="0" indent="0" algn="l" rtl="0">
              <a:spcBef>
                <a:spcPts val="240"/>
              </a:spcBef>
              <a:spcAft>
                <a:spcPts val="0"/>
              </a:spcAft>
              <a:buClr>
                <a:schemeClr val="dk1"/>
              </a:buClr>
              <a:buSzPts val="1200"/>
              <a:buFont typeface="Arial"/>
              <a:buNone/>
            </a:pPr>
            <a:endParaRPr lang="en-US" sz="1200" dirty="0"/>
          </a:p>
          <a:p>
            <a:pPr marL="0" marR="0" lvl="0" indent="0" algn="l" rtl="0">
              <a:spcBef>
                <a:spcPts val="240"/>
              </a:spcBef>
              <a:spcAft>
                <a:spcPts val="0"/>
              </a:spcAft>
              <a:buClr>
                <a:schemeClr val="dk1"/>
              </a:buClr>
              <a:buSzPts val="1200"/>
              <a:buFont typeface="Arial"/>
              <a:buNone/>
            </a:pPr>
            <a:r>
              <a:rPr lang="en-US" sz="1200" b="0" i="0" u="none" strike="noStrike" cap="none" dirty="0">
                <a:solidFill>
                  <a:schemeClr val="dk1"/>
                </a:solidFill>
                <a:latin typeface="Arial"/>
                <a:ea typeface="Arial"/>
                <a:cs typeface="Arial"/>
                <a:sym typeface="Arial"/>
              </a:rPr>
              <a:t>Mohammad Esmalifalak</a:t>
            </a:r>
          </a:p>
          <a:p>
            <a:pPr marL="0" marR="0" lvl="0" indent="0" algn="l" rtl="0">
              <a:spcBef>
                <a:spcPts val="240"/>
              </a:spcBef>
              <a:spcAft>
                <a:spcPts val="0"/>
              </a:spcAft>
              <a:buClr>
                <a:schemeClr val="dk1"/>
              </a:buClr>
              <a:buSzPts val="1200"/>
              <a:buFont typeface="Arial"/>
              <a:buNone/>
            </a:pPr>
            <a:endParaRPr lang="en-US" sz="1200" dirty="0"/>
          </a:p>
          <a:p>
            <a:pPr marL="0" marR="0" lvl="0" indent="0" algn="l" rtl="0">
              <a:spcBef>
                <a:spcPts val="240"/>
              </a:spcBef>
              <a:spcAft>
                <a:spcPts val="0"/>
              </a:spcAft>
              <a:buClr>
                <a:schemeClr val="dk1"/>
              </a:buClr>
              <a:buSzPts val="1200"/>
              <a:buFont typeface="Arial"/>
              <a:buNone/>
            </a:pPr>
            <a:r>
              <a:rPr lang="en-US" sz="1200" b="0" i="0" u="none" strike="noStrike" cap="none" dirty="0">
                <a:solidFill>
                  <a:schemeClr val="dk1"/>
                </a:solidFill>
                <a:latin typeface="Arial"/>
                <a:ea typeface="Arial"/>
                <a:cs typeface="Arial"/>
                <a:sym typeface="Arial"/>
              </a:rPr>
              <a:t>September 2020</a:t>
            </a:r>
            <a:endParaRPr sz="1200" b="0" i="0" u="none" strike="noStrike" cap="none" dirty="0">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xfrm>
            <a:off x="1717040" y="205979"/>
            <a:ext cx="4963160" cy="530621"/>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US" sz="2800" b="0" i="0" u="none" strike="noStrike" cap="none" dirty="0">
                <a:solidFill>
                  <a:srgbClr val="136855"/>
                </a:solidFill>
                <a:latin typeface="Arial"/>
                <a:ea typeface="Arial"/>
                <a:cs typeface="Arial"/>
                <a:sym typeface="Arial"/>
              </a:rPr>
              <a:t>Course</a:t>
            </a:r>
            <a:r>
              <a:rPr lang="en-US" b="0" dirty="0"/>
              <a:t> Schedule </a:t>
            </a:r>
            <a:endParaRPr sz="2800" b="1" i="0" u="none" strike="noStrike" cap="none" dirty="0">
              <a:solidFill>
                <a:srgbClr val="136855"/>
              </a:solidFill>
              <a:latin typeface="Arial"/>
              <a:ea typeface="Arial"/>
              <a:cs typeface="Arial"/>
              <a:sym typeface="Arial"/>
            </a:endParaRPr>
          </a:p>
        </p:txBody>
      </p:sp>
      <p:pic>
        <p:nvPicPr>
          <p:cNvPr id="2" name="Picture 1">
            <a:extLst>
              <a:ext uri="{FF2B5EF4-FFF2-40B4-BE49-F238E27FC236}">
                <a16:creationId xmlns:a16="http://schemas.microsoft.com/office/drawing/2014/main" id="{77A911FF-274F-C142-BA81-C7DA7FC49008}"/>
              </a:ext>
            </a:extLst>
          </p:cNvPr>
          <p:cNvPicPr>
            <a:picLocks noChangeAspect="1"/>
          </p:cNvPicPr>
          <p:nvPr/>
        </p:nvPicPr>
        <p:blipFill>
          <a:blip r:embed="rId3"/>
          <a:stretch>
            <a:fillRect/>
          </a:stretch>
        </p:blipFill>
        <p:spPr>
          <a:xfrm>
            <a:off x="1876066" y="736600"/>
            <a:ext cx="5661771" cy="2860956"/>
          </a:xfrm>
          <a:prstGeom prst="rect">
            <a:avLst/>
          </a:prstGeom>
        </p:spPr>
      </p:pic>
      <p:pic>
        <p:nvPicPr>
          <p:cNvPr id="4" name="Picture 3">
            <a:extLst>
              <a:ext uri="{FF2B5EF4-FFF2-40B4-BE49-F238E27FC236}">
                <a16:creationId xmlns:a16="http://schemas.microsoft.com/office/drawing/2014/main" id="{9DEFCC9C-F04B-0E44-A2A8-808B4C91B674}"/>
              </a:ext>
            </a:extLst>
          </p:cNvPr>
          <p:cNvPicPr>
            <a:picLocks noChangeAspect="1"/>
          </p:cNvPicPr>
          <p:nvPr/>
        </p:nvPicPr>
        <p:blipFill rotWithShape="1">
          <a:blip r:embed="rId4"/>
          <a:srcRect t="2413"/>
          <a:stretch/>
        </p:blipFill>
        <p:spPr>
          <a:xfrm>
            <a:off x="1953893" y="3569848"/>
            <a:ext cx="5536797" cy="148811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xfrm>
            <a:off x="1717040" y="205979"/>
            <a:ext cx="4963160" cy="530621"/>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136855"/>
              </a:buClr>
              <a:buSzPts val="2800"/>
              <a:buFont typeface="Arial"/>
              <a:buNone/>
            </a:pPr>
            <a:r>
              <a:rPr lang="en-US" sz="2800" b="0" i="0" u="none" strike="noStrike" cap="none" dirty="0">
                <a:solidFill>
                  <a:srgbClr val="136855"/>
                </a:solidFill>
                <a:latin typeface="Arial"/>
                <a:ea typeface="Arial"/>
                <a:cs typeface="Arial"/>
                <a:sym typeface="Arial"/>
              </a:rPr>
              <a:t>In this course:</a:t>
            </a:r>
            <a:endParaRPr sz="2800" b="1" i="0" u="none" strike="noStrike" cap="none" dirty="0">
              <a:solidFill>
                <a:srgbClr val="136855"/>
              </a:solidFill>
              <a:latin typeface="Arial"/>
              <a:ea typeface="Arial"/>
              <a:cs typeface="Arial"/>
              <a:sym typeface="Arial"/>
            </a:endParaRPr>
          </a:p>
        </p:txBody>
      </p:sp>
      <p:sp>
        <p:nvSpPr>
          <p:cNvPr id="156" name="Shape 156"/>
          <p:cNvSpPr txBox="1">
            <a:spLocks noGrp="1"/>
          </p:cNvSpPr>
          <p:nvPr>
            <p:ph type="body" idx="1"/>
          </p:nvPr>
        </p:nvSpPr>
        <p:spPr>
          <a:xfrm>
            <a:off x="1672166" y="1498178"/>
            <a:ext cx="6969760" cy="2614930"/>
          </a:xfrm>
          <a:prstGeom prst="rect">
            <a:avLst/>
          </a:prstGeom>
          <a:noFill/>
          <a:ln>
            <a:noFill/>
          </a:ln>
        </p:spPr>
        <p:txBody>
          <a:bodyPr spcFirstLastPara="1" wrap="square" lIns="91425" tIns="45700" rIns="91425" bIns="45700" anchor="t" anchorCtr="0">
            <a:noAutofit/>
          </a:bodyPr>
          <a:lstStyle/>
          <a:p>
            <a:pPr marL="342900" marR="0" lvl="0" indent="-342900" algn="l" rtl="0">
              <a:lnSpc>
                <a:spcPct val="200000"/>
              </a:lnSpc>
              <a:spcBef>
                <a:spcPts val="0"/>
              </a:spcBef>
              <a:spcAft>
                <a:spcPts val="0"/>
              </a:spcAft>
              <a:buClr>
                <a:schemeClr val="dk1"/>
              </a:buClr>
              <a:buSzPts val="1600"/>
              <a:buFont typeface="Arial"/>
              <a:buChar char="•"/>
            </a:pPr>
            <a:r>
              <a:rPr lang="en-US" sz="1800" dirty="0"/>
              <a:t>W</a:t>
            </a:r>
            <a:r>
              <a:rPr lang="en-US" sz="1800" b="0" i="0" u="none" strike="noStrike" cap="none" dirty="0">
                <a:solidFill>
                  <a:schemeClr val="dk1"/>
                </a:solidFill>
                <a:sym typeface="Arial"/>
              </a:rPr>
              <a:t>e will go through various predictive methods and algorithms. </a:t>
            </a:r>
            <a:endParaRPr sz="1800" b="0" i="0" u="none" strike="noStrike" cap="none" dirty="0">
              <a:solidFill>
                <a:schemeClr val="dk1"/>
              </a:solidFill>
              <a:sym typeface="Arial"/>
            </a:endParaRPr>
          </a:p>
          <a:p>
            <a:pPr marL="342900" marR="0" lvl="0" indent="-342900" algn="l" rtl="0">
              <a:lnSpc>
                <a:spcPct val="200000"/>
              </a:lnSpc>
              <a:spcBef>
                <a:spcPts val="320"/>
              </a:spcBef>
              <a:spcAft>
                <a:spcPts val="0"/>
              </a:spcAft>
              <a:buClr>
                <a:schemeClr val="dk1"/>
              </a:buClr>
              <a:buSzPts val="1600"/>
              <a:buFont typeface="Arial"/>
              <a:buChar char="•"/>
            </a:pPr>
            <a:r>
              <a:rPr lang="en-US" sz="1800" dirty="0"/>
              <a:t>P</a:t>
            </a:r>
            <a:r>
              <a:rPr lang="en-US" sz="1800" b="0" i="0" u="none" strike="noStrike" cap="none" dirty="0">
                <a:solidFill>
                  <a:schemeClr val="dk1"/>
                </a:solidFill>
                <a:sym typeface="Arial"/>
              </a:rPr>
              <a:t>rogramming language will be python. </a:t>
            </a:r>
          </a:p>
          <a:p>
            <a:pPr marL="342900" lvl="0" indent="-342900">
              <a:lnSpc>
                <a:spcPct val="200000"/>
              </a:lnSpc>
            </a:pPr>
            <a:r>
              <a:rPr lang="en-US" sz="1800" dirty="0"/>
              <a:t>Python review: </a:t>
            </a:r>
            <a:r>
              <a:rPr lang="en-US" sz="1800" dirty="0">
                <a:hlinkClick r:id="rId3"/>
              </a:rPr>
              <a:t>https://www.w3schools.com/python/python_reference.asp</a:t>
            </a:r>
            <a:endParaRPr lang="en-US" sz="1800"/>
          </a:p>
          <a:p>
            <a:pPr marL="342900" lvl="0" indent="-342900">
              <a:lnSpc>
                <a:spcPct val="200000"/>
              </a:lnSpc>
            </a:pPr>
            <a:endParaRPr sz="1800" dirty="0"/>
          </a:p>
        </p:txBody>
      </p:sp>
    </p:spTree>
    <p:extLst>
      <p:ext uri="{BB962C8B-B14F-4D97-AF65-F5344CB8AC3E}">
        <p14:creationId xmlns:p14="http://schemas.microsoft.com/office/powerpoint/2010/main" val="40441787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9"/>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B8C76-878A-2042-A6FF-B34792EC1F04}"/>
              </a:ext>
            </a:extLst>
          </p:cNvPr>
          <p:cNvSpPr>
            <a:spLocks noGrp="1"/>
          </p:cNvSpPr>
          <p:nvPr>
            <p:ph type="title"/>
          </p:nvPr>
        </p:nvSpPr>
        <p:spPr/>
        <p:txBody>
          <a:bodyPr/>
          <a:lstStyle/>
          <a:p>
            <a:r>
              <a:rPr lang="en-CA" dirty="0"/>
              <a:t>Work load and Evaluation </a:t>
            </a:r>
          </a:p>
        </p:txBody>
      </p:sp>
      <p:sp>
        <p:nvSpPr>
          <p:cNvPr id="3" name="Text Placeholder 2">
            <a:extLst>
              <a:ext uri="{FF2B5EF4-FFF2-40B4-BE49-F238E27FC236}">
                <a16:creationId xmlns:a16="http://schemas.microsoft.com/office/drawing/2014/main" id="{D3C80BC4-4138-354C-AD86-6E7AA7C75F46}"/>
              </a:ext>
            </a:extLst>
          </p:cNvPr>
          <p:cNvSpPr>
            <a:spLocks noGrp="1"/>
          </p:cNvSpPr>
          <p:nvPr>
            <p:ph type="body" idx="1"/>
          </p:nvPr>
        </p:nvSpPr>
        <p:spPr>
          <a:xfrm>
            <a:off x="1717040" y="1200151"/>
            <a:ext cx="6969760" cy="2452831"/>
          </a:xfrm>
        </p:spPr>
        <p:txBody>
          <a:bodyPr/>
          <a:lstStyle/>
          <a:p>
            <a:r>
              <a:rPr lang="en-US" dirty="0"/>
              <a:t>A mix between theory and lab work</a:t>
            </a:r>
          </a:p>
          <a:p>
            <a:endParaRPr lang="en-US" dirty="0"/>
          </a:p>
          <a:p>
            <a:r>
              <a:rPr lang="en-US" dirty="0"/>
              <a:t>10 Marked labs</a:t>
            </a:r>
          </a:p>
          <a:p>
            <a:endParaRPr lang="en-US" dirty="0"/>
          </a:p>
          <a:p>
            <a:r>
              <a:rPr lang="en-US" dirty="0"/>
              <a:t>Lab Assignments 50% Labs (See deadlines)</a:t>
            </a:r>
          </a:p>
          <a:p>
            <a:endParaRPr lang="en-US" dirty="0"/>
          </a:p>
          <a:p>
            <a:r>
              <a:rPr lang="en-US" dirty="0"/>
              <a:t>Report + presentation  50% (See deadlines)</a:t>
            </a:r>
          </a:p>
        </p:txBody>
      </p:sp>
    </p:spTree>
    <p:extLst>
      <p:ext uri="{BB962C8B-B14F-4D97-AF65-F5344CB8AC3E}">
        <p14:creationId xmlns:p14="http://schemas.microsoft.com/office/powerpoint/2010/main" val="26658887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B8C76-878A-2042-A6FF-B34792EC1F04}"/>
              </a:ext>
            </a:extLst>
          </p:cNvPr>
          <p:cNvSpPr>
            <a:spLocks noGrp="1"/>
          </p:cNvSpPr>
          <p:nvPr>
            <p:ph type="title"/>
          </p:nvPr>
        </p:nvSpPr>
        <p:spPr/>
        <p:txBody>
          <a:bodyPr/>
          <a:lstStyle/>
          <a:p>
            <a:r>
              <a:rPr lang="en-US" dirty="0"/>
              <a:t>Course Objective</a:t>
            </a:r>
          </a:p>
        </p:txBody>
      </p:sp>
      <p:sp>
        <p:nvSpPr>
          <p:cNvPr id="3" name="Text Placeholder 2">
            <a:extLst>
              <a:ext uri="{FF2B5EF4-FFF2-40B4-BE49-F238E27FC236}">
                <a16:creationId xmlns:a16="http://schemas.microsoft.com/office/drawing/2014/main" id="{D3C80BC4-4138-354C-AD86-6E7AA7C75F46}"/>
              </a:ext>
            </a:extLst>
          </p:cNvPr>
          <p:cNvSpPr>
            <a:spLocks noGrp="1"/>
          </p:cNvSpPr>
          <p:nvPr>
            <p:ph type="body" idx="1"/>
          </p:nvPr>
        </p:nvSpPr>
        <p:spPr/>
        <p:txBody>
          <a:bodyPr/>
          <a:lstStyle/>
          <a:p>
            <a:r>
              <a:rPr lang="en-CA" dirty="0"/>
              <a:t>The course will introduce predictive modelling techniques as well as related statistical and visualization tools for data mining.</a:t>
            </a:r>
          </a:p>
          <a:p>
            <a:pPr marL="127000" indent="0">
              <a:buNone/>
            </a:pPr>
            <a:r>
              <a:rPr lang="en-CA" dirty="0"/>
              <a:t> </a:t>
            </a:r>
          </a:p>
          <a:p>
            <a:pPr marL="127000" indent="0">
              <a:buNone/>
            </a:pPr>
            <a:endParaRPr lang="en-CA" dirty="0"/>
          </a:p>
          <a:p>
            <a:r>
              <a:rPr lang="en-CA" dirty="0"/>
              <a:t>The course will cover common machine learning techniques that are focused on predictive outcomes. </a:t>
            </a:r>
          </a:p>
          <a:p>
            <a:pPr marL="127000" indent="0">
              <a:buNone/>
            </a:pPr>
            <a:endParaRPr lang="en-CA" dirty="0"/>
          </a:p>
          <a:p>
            <a:pPr marL="127000" indent="0">
              <a:buNone/>
            </a:pPr>
            <a:endParaRPr lang="en-CA" dirty="0"/>
          </a:p>
          <a:p>
            <a:r>
              <a:rPr lang="en-CA" dirty="0"/>
              <a:t>Students will learn how to evaluate the performance of the prediction models and how to improve them through time.</a:t>
            </a:r>
            <a:endParaRPr lang="en-US" dirty="0"/>
          </a:p>
        </p:txBody>
      </p:sp>
    </p:spTree>
    <p:extLst>
      <p:ext uri="{BB962C8B-B14F-4D97-AF65-F5344CB8AC3E}">
        <p14:creationId xmlns:p14="http://schemas.microsoft.com/office/powerpoint/2010/main" val="2721603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39" y="205979"/>
            <a:ext cx="6326293" cy="530621"/>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136855"/>
              </a:buClr>
              <a:buSzPts val="2800"/>
              <a:buFont typeface="Arial"/>
              <a:buNone/>
            </a:pPr>
            <a:r>
              <a:rPr lang="en-US" sz="2800" b="1" i="0" u="none" strike="noStrike" cap="none">
                <a:solidFill>
                  <a:srgbClr val="136855"/>
                </a:solidFill>
                <a:latin typeface="Arial"/>
                <a:ea typeface="Arial"/>
                <a:cs typeface="Arial"/>
                <a:sym typeface="Arial"/>
              </a:rPr>
              <a:t>What’s Data: Definitions</a:t>
            </a:r>
            <a:endParaRPr/>
          </a:p>
        </p:txBody>
      </p:sp>
      <p:graphicFrame>
        <p:nvGraphicFramePr>
          <p:cNvPr id="3" name="Diagram 2"/>
          <p:cNvGraphicFramePr/>
          <p:nvPr>
            <p:extLst>
              <p:ext uri="{D42A27DB-BD31-4B8C-83A1-F6EECF244321}">
                <p14:modId xmlns:p14="http://schemas.microsoft.com/office/powerpoint/2010/main" val="2502240049"/>
              </p:ext>
            </p:extLst>
          </p:nvPr>
        </p:nvGraphicFramePr>
        <p:xfrm>
          <a:off x="1832185" y="830695"/>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ectangle 3"/>
          <p:cNvSpPr/>
          <p:nvPr/>
        </p:nvSpPr>
        <p:spPr>
          <a:xfrm>
            <a:off x="4508659" y="4371475"/>
            <a:ext cx="4016216" cy="584775"/>
          </a:xfrm>
          <a:prstGeom prst="rect">
            <a:avLst/>
          </a:prstGeom>
        </p:spPr>
        <p:txBody>
          <a:bodyPr wrap="square">
            <a:spAutoFit/>
          </a:bodyPr>
          <a:lstStyle/>
          <a:p>
            <a:r>
              <a:rPr lang="en-US" sz="1600" dirty="0">
                <a:solidFill>
                  <a:schemeClr val="dk1"/>
                </a:solidFill>
              </a:rPr>
              <a:t>A continues or discrete measured feature</a:t>
            </a:r>
          </a:p>
          <a:p>
            <a:r>
              <a:rPr lang="en-US" sz="1600" dirty="0">
                <a:solidFill>
                  <a:schemeClr val="dk1"/>
                </a:solidFill>
              </a:rPr>
              <a:t>which by itself, doesn’t have much value</a:t>
            </a:r>
            <a:endParaRPr lang="en-US" sz="1600" dirty="0"/>
          </a:p>
        </p:txBody>
      </p:sp>
      <p:cxnSp>
        <p:nvCxnSpPr>
          <p:cNvPr id="6" name="Straight Arrow Connector 5"/>
          <p:cNvCxnSpPr/>
          <p:nvPr/>
        </p:nvCxnSpPr>
        <p:spPr>
          <a:xfrm flipH="1" flipV="1">
            <a:off x="3295650" y="4171950"/>
            <a:ext cx="1114425" cy="504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511129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136855"/>
              </a:buClr>
              <a:buSzPts val="2800"/>
              <a:buFont typeface="Arial"/>
              <a:buNone/>
            </a:pPr>
            <a:r>
              <a:rPr lang="en-US" sz="2800" b="1" i="0" u="none" strike="noStrike" cap="none">
                <a:solidFill>
                  <a:srgbClr val="136855"/>
                </a:solidFill>
                <a:latin typeface="Arial"/>
                <a:ea typeface="Arial"/>
                <a:cs typeface="Arial"/>
                <a:sym typeface="Arial"/>
              </a:rPr>
              <a:t>Data Modeling </a:t>
            </a:r>
            <a:endParaRPr sz="2800" b="1" i="0" u="none" strike="noStrike" cap="none">
              <a:solidFill>
                <a:srgbClr val="136855"/>
              </a:solidFill>
              <a:latin typeface="Arial"/>
              <a:ea typeface="Arial"/>
              <a:cs typeface="Arial"/>
              <a:sym typeface="Arial"/>
            </a:endParaRPr>
          </a:p>
        </p:txBody>
      </p:sp>
      <p:sp>
        <p:nvSpPr>
          <p:cNvPr id="73" name="Shape 73"/>
          <p:cNvSpPr txBox="1"/>
          <p:nvPr/>
        </p:nvSpPr>
        <p:spPr>
          <a:xfrm>
            <a:off x="4460789" y="1198605"/>
            <a:ext cx="1736373"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Data Modeling </a:t>
            </a:r>
            <a:endParaRPr/>
          </a:p>
        </p:txBody>
      </p:sp>
      <p:cxnSp>
        <p:nvCxnSpPr>
          <p:cNvPr id="74" name="Shape 74"/>
          <p:cNvCxnSpPr/>
          <p:nvPr/>
        </p:nvCxnSpPr>
        <p:spPr>
          <a:xfrm flipH="1">
            <a:off x="3645245" y="1567937"/>
            <a:ext cx="1291279" cy="1175265"/>
          </a:xfrm>
          <a:prstGeom prst="straightConnector1">
            <a:avLst/>
          </a:prstGeom>
          <a:noFill/>
          <a:ln w="25400" cap="flat" cmpd="sng">
            <a:solidFill>
              <a:schemeClr val="accent1"/>
            </a:solidFill>
            <a:prstDash val="solid"/>
            <a:round/>
            <a:headEnd type="none" w="sm" len="sm"/>
            <a:tailEnd type="none" w="sm" len="sm"/>
          </a:ln>
          <a:effectLst>
            <a:outerShdw blurRad="40000" dist="20000" dir="5400000" rotWithShape="0">
              <a:srgbClr val="000000">
                <a:alpha val="37647"/>
              </a:srgbClr>
            </a:outerShdw>
          </a:effectLst>
        </p:spPr>
      </p:cxnSp>
      <p:cxnSp>
        <p:nvCxnSpPr>
          <p:cNvPr id="75" name="Shape 75"/>
          <p:cNvCxnSpPr/>
          <p:nvPr/>
        </p:nvCxnSpPr>
        <p:spPr>
          <a:xfrm>
            <a:off x="5993028" y="1567937"/>
            <a:ext cx="691977" cy="792204"/>
          </a:xfrm>
          <a:prstGeom prst="straightConnector1">
            <a:avLst/>
          </a:prstGeom>
          <a:noFill/>
          <a:ln w="25400" cap="flat" cmpd="sng">
            <a:solidFill>
              <a:schemeClr val="accent1"/>
            </a:solidFill>
            <a:prstDash val="solid"/>
            <a:round/>
            <a:headEnd type="none" w="sm" len="sm"/>
            <a:tailEnd type="none" w="sm" len="sm"/>
          </a:ln>
          <a:effectLst>
            <a:outerShdw blurRad="40000" dist="20000" dir="5400000" rotWithShape="0">
              <a:srgbClr val="000000">
                <a:alpha val="37647"/>
              </a:srgbClr>
            </a:outerShdw>
          </a:effectLst>
        </p:spPr>
      </p:cxnSp>
      <p:sp>
        <p:nvSpPr>
          <p:cNvPr id="76" name="Shape 76"/>
          <p:cNvSpPr txBox="1"/>
          <p:nvPr/>
        </p:nvSpPr>
        <p:spPr>
          <a:xfrm>
            <a:off x="2777057" y="2765996"/>
            <a:ext cx="2069797"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Predictive Models </a:t>
            </a:r>
            <a:endParaRPr/>
          </a:p>
        </p:txBody>
      </p:sp>
      <p:sp>
        <p:nvSpPr>
          <p:cNvPr id="77" name="Shape 77"/>
          <p:cNvSpPr txBox="1"/>
          <p:nvPr/>
        </p:nvSpPr>
        <p:spPr>
          <a:xfrm>
            <a:off x="5993028" y="2381016"/>
            <a:ext cx="2198038"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Descriptive Models </a:t>
            </a:r>
            <a:endParaRPr/>
          </a:p>
        </p:txBody>
      </p:sp>
      <p:cxnSp>
        <p:nvCxnSpPr>
          <p:cNvPr id="78" name="Shape 78"/>
          <p:cNvCxnSpPr/>
          <p:nvPr/>
        </p:nvCxnSpPr>
        <p:spPr>
          <a:xfrm flipH="1">
            <a:off x="2375462" y="3158122"/>
            <a:ext cx="803189" cy="792204"/>
          </a:xfrm>
          <a:prstGeom prst="straightConnector1">
            <a:avLst/>
          </a:prstGeom>
          <a:noFill/>
          <a:ln w="25400" cap="flat" cmpd="sng">
            <a:solidFill>
              <a:schemeClr val="accent1"/>
            </a:solidFill>
            <a:prstDash val="solid"/>
            <a:round/>
            <a:headEnd type="none" w="sm" len="sm"/>
            <a:tailEnd type="none" w="sm" len="sm"/>
          </a:ln>
          <a:effectLst>
            <a:outerShdw blurRad="40000" dist="20000" dir="5400000" rotWithShape="0">
              <a:srgbClr val="000000">
                <a:alpha val="37647"/>
              </a:srgbClr>
            </a:outerShdw>
          </a:effectLst>
        </p:spPr>
      </p:cxnSp>
      <p:cxnSp>
        <p:nvCxnSpPr>
          <p:cNvPr id="79" name="Shape 79"/>
          <p:cNvCxnSpPr/>
          <p:nvPr/>
        </p:nvCxnSpPr>
        <p:spPr>
          <a:xfrm flipH="1">
            <a:off x="5690037" y="2771223"/>
            <a:ext cx="803189" cy="792204"/>
          </a:xfrm>
          <a:prstGeom prst="straightConnector1">
            <a:avLst/>
          </a:prstGeom>
          <a:noFill/>
          <a:ln w="25400" cap="flat" cmpd="sng">
            <a:solidFill>
              <a:schemeClr val="accent1"/>
            </a:solidFill>
            <a:prstDash val="solid"/>
            <a:round/>
            <a:headEnd type="none" w="sm" len="sm"/>
            <a:tailEnd type="none" w="sm" len="sm"/>
          </a:ln>
          <a:effectLst>
            <a:outerShdw blurRad="40000" dist="20000" dir="5400000" rotWithShape="0">
              <a:srgbClr val="000000">
                <a:alpha val="37647"/>
              </a:srgbClr>
            </a:outerShdw>
          </a:effectLst>
        </p:spPr>
      </p:cxnSp>
      <p:cxnSp>
        <p:nvCxnSpPr>
          <p:cNvPr id="80" name="Shape 80"/>
          <p:cNvCxnSpPr/>
          <p:nvPr/>
        </p:nvCxnSpPr>
        <p:spPr>
          <a:xfrm flipH="1">
            <a:off x="6685005" y="2792098"/>
            <a:ext cx="209816" cy="885830"/>
          </a:xfrm>
          <a:prstGeom prst="straightConnector1">
            <a:avLst/>
          </a:prstGeom>
          <a:noFill/>
          <a:ln w="25400" cap="flat" cmpd="sng">
            <a:solidFill>
              <a:schemeClr val="accent1"/>
            </a:solidFill>
            <a:prstDash val="solid"/>
            <a:round/>
            <a:headEnd type="none" w="sm" len="sm"/>
            <a:tailEnd type="none" w="sm" len="sm"/>
          </a:ln>
          <a:effectLst>
            <a:outerShdw blurRad="40000" dist="20000" dir="5400000" rotWithShape="0">
              <a:srgbClr val="000000">
                <a:alpha val="37647"/>
              </a:srgbClr>
            </a:outerShdw>
          </a:effectLst>
        </p:spPr>
      </p:cxnSp>
      <p:cxnSp>
        <p:nvCxnSpPr>
          <p:cNvPr id="81" name="Shape 81"/>
          <p:cNvCxnSpPr/>
          <p:nvPr/>
        </p:nvCxnSpPr>
        <p:spPr>
          <a:xfrm>
            <a:off x="7447910" y="2792098"/>
            <a:ext cx="477655" cy="500166"/>
          </a:xfrm>
          <a:prstGeom prst="straightConnector1">
            <a:avLst/>
          </a:prstGeom>
          <a:noFill/>
          <a:ln w="25400" cap="flat" cmpd="sng">
            <a:solidFill>
              <a:schemeClr val="accent1"/>
            </a:solidFill>
            <a:prstDash val="solid"/>
            <a:round/>
            <a:headEnd type="none" w="sm" len="sm"/>
            <a:tailEnd type="none" w="sm" len="sm"/>
          </a:ln>
          <a:effectLst>
            <a:outerShdw blurRad="40000" dist="20000" dir="5400000" rotWithShape="0">
              <a:srgbClr val="000000">
                <a:alpha val="37647"/>
              </a:srgbClr>
            </a:outerShdw>
          </a:effectLst>
        </p:spPr>
      </p:cxnSp>
      <p:cxnSp>
        <p:nvCxnSpPr>
          <p:cNvPr id="82" name="Shape 82"/>
          <p:cNvCxnSpPr/>
          <p:nvPr/>
        </p:nvCxnSpPr>
        <p:spPr>
          <a:xfrm flipH="1">
            <a:off x="3178651" y="3216909"/>
            <a:ext cx="221798" cy="1140661"/>
          </a:xfrm>
          <a:prstGeom prst="straightConnector1">
            <a:avLst/>
          </a:prstGeom>
          <a:noFill/>
          <a:ln w="25400" cap="flat" cmpd="sng">
            <a:solidFill>
              <a:schemeClr val="accent1"/>
            </a:solidFill>
            <a:prstDash val="solid"/>
            <a:round/>
            <a:headEnd type="none" w="sm" len="sm"/>
            <a:tailEnd type="none" w="sm" len="sm"/>
          </a:ln>
          <a:effectLst>
            <a:outerShdw blurRad="40000" dist="20000" dir="5400000" rotWithShape="0">
              <a:srgbClr val="000000">
                <a:alpha val="37647"/>
              </a:srgbClr>
            </a:outerShdw>
          </a:effectLst>
        </p:spPr>
      </p:cxnSp>
      <p:cxnSp>
        <p:nvCxnSpPr>
          <p:cNvPr id="83" name="Shape 83"/>
          <p:cNvCxnSpPr/>
          <p:nvPr/>
        </p:nvCxnSpPr>
        <p:spPr>
          <a:xfrm>
            <a:off x="3901147" y="3216909"/>
            <a:ext cx="228600" cy="885830"/>
          </a:xfrm>
          <a:prstGeom prst="straightConnector1">
            <a:avLst/>
          </a:prstGeom>
          <a:noFill/>
          <a:ln w="25400" cap="flat" cmpd="sng">
            <a:solidFill>
              <a:schemeClr val="accent1"/>
            </a:solidFill>
            <a:prstDash val="solid"/>
            <a:round/>
            <a:headEnd type="none" w="sm" len="sm"/>
            <a:tailEnd type="none" w="sm" len="sm"/>
          </a:ln>
          <a:effectLst>
            <a:outerShdw blurRad="40000" dist="20000" dir="5400000" rotWithShape="0">
              <a:srgbClr val="000000">
                <a:alpha val="37647"/>
              </a:srgbClr>
            </a:outerShdw>
          </a:effectLst>
        </p:spPr>
      </p:cxnSp>
      <p:cxnSp>
        <p:nvCxnSpPr>
          <p:cNvPr id="84" name="Shape 84"/>
          <p:cNvCxnSpPr/>
          <p:nvPr/>
        </p:nvCxnSpPr>
        <p:spPr>
          <a:xfrm>
            <a:off x="4438666" y="3175159"/>
            <a:ext cx="497858" cy="1409199"/>
          </a:xfrm>
          <a:prstGeom prst="straightConnector1">
            <a:avLst/>
          </a:prstGeom>
          <a:noFill/>
          <a:ln w="25400" cap="flat" cmpd="sng">
            <a:solidFill>
              <a:schemeClr val="accent1"/>
            </a:solidFill>
            <a:prstDash val="solid"/>
            <a:round/>
            <a:headEnd type="none" w="sm" len="sm"/>
            <a:tailEnd type="none" w="sm" len="sm"/>
          </a:ln>
          <a:effectLst>
            <a:outerShdw blurRad="40000" dist="20000" dir="5400000" rotWithShape="0">
              <a:srgbClr val="000000">
                <a:alpha val="37647"/>
              </a:srgbClr>
            </a:outerShdw>
          </a:effectLst>
        </p:spPr>
      </p:cxnSp>
      <p:sp>
        <p:nvSpPr>
          <p:cNvPr id="85" name="Shape 85"/>
          <p:cNvSpPr txBox="1"/>
          <p:nvPr/>
        </p:nvSpPr>
        <p:spPr>
          <a:xfrm>
            <a:off x="1421029" y="3988238"/>
            <a:ext cx="152247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classification </a:t>
            </a:r>
            <a:endParaRPr/>
          </a:p>
        </p:txBody>
      </p:sp>
      <p:sp>
        <p:nvSpPr>
          <p:cNvPr id="86" name="Shape 86"/>
          <p:cNvSpPr txBox="1"/>
          <p:nvPr/>
        </p:nvSpPr>
        <p:spPr>
          <a:xfrm>
            <a:off x="2419099" y="4357575"/>
            <a:ext cx="1383300" cy="3693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rPr>
              <a:t>R</a:t>
            </a:r>
            <a:r>
              <a:rPr lang="en-US" sz="1800">
                <a:solidFill>
                  <a:schemeClr val="dk1"/>
                </a:solidFill>
                <a:latin typeface="Arial"/>
                <a:ea typeface="Arial"/>
                <a:cs typeface="Arial"/>
                <a:sym typeface="Arial"/>
              </a:rPr>
              <a:t>egression </a:t>
            </a:r>
            <a:endParaRPr/>
          </a:p>
        </p:txBody>
      </p:sp>
      <p:sp>
        <p:nvSpPr>
          <p:cNvPr id="87" name="Shape 87"/>
          <p:cNvSpPr txBox="1"/>
          <p:nvPr/>
        </p:nvSpPr>
        <p:spPr>
          <a:xfrm>
            <a:off x="3504142" y="4102739"/>
            <a:ext cx="1471956"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Time series </a:t>
            </a:r>
            <a:endParaRPr/>
          </a:p>
        </p:txBody>
      </p:sp>
      <p:sp>
        <p:nvSpPr>
          <p:cNvPr id="88" name="Shape 88"/>
          <p:cNvSpPr txBox="1"/>
          <p:nvPr/>
        </p:nvSpPr>
        <p:spPr>
          <a:xfrm>
            <a:off x="4301905" y="4584358"/>
            <a:ext cx="1269782"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Predictors </a:t>
            </a:r>
            <a:endParaRPr/>
          </a:p>
        </p:txBody>
      </p:sp>
      <p:sp>
        <p:nvSpPr>
          <p:cNvPr id="89" name="Shape 89"/>
          <p:cNvSpPr txBox="1"/>
          <p:nvPr/>
        </p:nvSpPr>
        <p:spPr>
          <a:xfrm>
            <a:off x="5008076" y="3558512"/>
            <a:ext cx="152247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Clustering</a:t>
            </a:r>
            <a:endParaRPr/>
          </a:p>
        </p:txBody>
      </p:sp>
      <p:sp>
        <p:nvSpPr>
          <p:cNvPr id="90" name="Shape 90"/>
          <p:cNvSpPr txBox="1"/>
          <p:nvPr/>
        </p:nvSpPr>
        <p:spPr>
          <a:xfrm>
            <a:off x="7487484" y="3382599"/>
            <a:ext cx="1522470"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latin typeface="Arial"/>
                <a:ea typeface="Arial"/>
                <a:cs typeface="Arial"/>
                <a:sym typeface="Arial"/>
              </a:rPr>
              <a:t>Assoc Rules</a:t>
            </a:r>
            <a:endParaRPr/>
          </a:p>
        </p:txBody>
      </p:sp>
      <p:sp>
        <p:nvSpPr>
          <p:cNvPr id="91" name="Shape 91"/>
          <p:cNvSpPr txBox="1"/>
          <p:nvPr/>
        </p:nvSpPr>
        <p:spPr>
          <a:xfrm>
            <a:off x="6145399" y="3719678"/>
            <a:ext cx="1740591" cy="36933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a:solidFill>
                  <a:schemeClr val="dk1"/>
                </a:solidFill>
              </a:rPr>
              <a:t>S</a:t>
            </a:r>
            <a:r>
              <a:rPr lang="en-US" sz="1800">
                <a:solidFill>
                  <a:schemeClr val="dk1"/>
                </a:solidFill>
                <a:latin typeface="Arial"/>
                <a:ea typeface="Arial"/>
                <a:cs typeface="Arial"/>
                <a:sym typeface="Arial"/>
              </a:rPr>
              <a:t>ummarization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136855"/>
              </a:buClr>
              <a:buSzPts val="2800"/>
              <a:buFont typeface="Arial"/>
              <a:buNone/>
            </a:pPr>
            <a:r>
              <a:rPr lang="en-US" sz="2800" b="1" i="0" u="none" strike="noStrike" cap="none">
                <a:solidFill>
                  <a:srgbClr val="136855"/>
                </a:solidFill>
                <a:latin typeface="Arial"/>
                <a:ea typeface="Arial"/>
                <a:cs typeface="Arial"/>
                <a:sym typeface="Arial"/>
              </a:rPr>
              <a:t>Data Modeling </a:t>
            </a:r>
            <a:endParaRPr sz="2800" b="1" i="0" u="none" strike="noStrike" cap="none">
              <a:solidFill>
                <a:srgbClr val="136855"/>
              </a:solidFill>
              <a:latin typeface="Arial"/>
              <a:ea typeface="Arial"/>
              <a:cs typeface="Arial"/>
              <a:sym typeface="Arial"/>
            </a:endParaRPr>
          </a:p>
        </p:txBody>
      </p:sp>
      <p:sp>
        <p:nvSpPr>
          <p:cNvPr id="76" name="Shape 76"/>
          <p:cNvSpPr txBox="1"/>
          <p:nvPr/>
        </p:nvSpPr>
        <p:spPr>
          <a:xfrm>
            <a:off x="2243807" y="1243367"/>
            <a:ext cx="2692718" cy="346539"/>
          </a:xfrm>
          <a:prstGeom prst="rect">
            <a:avLst/>
          </a:prstGeom>
          <a:ln/>
        </p:spPr>
        <p:style>
          <a:lnRef idx="1">
            <a:schemeClr val="accent3"/>
          </a:lnRef>
          <a:fillRef idx="2">
            <a:schemeClr val="accent3"/>
          </a:fillRef>
          <a:effectRef idx="1">
            <a:schemeClr val="accent3"/>
          </a:effectRef>
          <a:fontRef idx="minor">
            <a:schemeClr val="dk1"/>
          </a:fontRef>
        </p:style>
        <p:txBody>
          <a:bodyPr spcFirstLastPara="1" wrap="square" lIns="91425" tIns="45700" rIns="91425" bIns="45700" anchor="t" anchorCtr="0">
            <a:noAutofit/>
          </a:bodyPr>
          <a:lstStyle/>
          <a:p>
            <a:pPr marL="0" marR="0" lvl="0" indent="0" algn="l" rtl="0">
              <a:spcBef>
                <a:spcPts val="0"/>
              </a:spcBef>
              <a:spcAft>
                <a:spcPts val="0"/>
              </a:spcAft>
              <a:buNone/>
            </a:pPr>
            <a:r>
              <a:rPr lang="en-US" sz="1800" dirty="0">
                <a:solidFill>
                  <a:schemeClr val="dk1"/>
                </a:solidFill>
                <a:latin typeface="Arial"/>
                <a:ea typeface="Arial"/>
                <a:cs typeface="Arial"/>
                <a:sym typeface="Arial"/>
              </a:rPr>
              <a:t>Supervised Learning</a:t>
            </a:r>
            <a:endParaRPr dirty="0"/>
          </a:p>
        </p:txBody>
      </p:sp>
      <p:sp>
        <p:nvSpPr>
          <p:cNvPr id="77" name="Shape 77"/>
          <p:cNvSpPr txBox="1"/>
          <p:nvPr/>
        </p:nvSpPr>
        <p:spPr>
          <a:xfrm>
            <a:off x="5810598" y="1239526"/>
            <a:ext cx="2793075" cy="369332"/>
          </a:xfrm>
          <a:prstGeom prst="rect">
            <a:avLst/>
          </a:prstGeom>
          <a:ln/>
        </p:spPr>
        <p:style>
          <a:lnRef idx="1">
            <a:schemeClr val="accent2"/>
          </a:lnRef>
          <a:fillRef idx="2">
            <a:schemeClr val="accent2"/>
          </a:fillRef>
          <a:effectRef idx="1">
            <a:schemeClr val="accent2"/>
          </a:effectRef>
          <a:fontRef idx="minor">
            <a:schemeClr val="dk1"/>
          </a:fontRef>
        </p:style>
        <p:txBody>
          <a:bodyPr spcFirstLastPara="1" wrap="square" lIns="91425" tIns="45700" rIns="91425" bIns="45700" anchor="t" anchorCtr="0">
            <a:noAutofit/>
          </a:bodyPr>
          <a:lstStyle/>
          <a:p>
            <a:pPr lvl="0"/>
            <a:r>
              <a:rPr lang="en-US" sz="1800" dirty="0">
                <a:solidFill>
                  <a:schemeClr val="dk1"/>
                </a:solidFill>
              </a:rPr>
              <a:t>Un-supervised Learning</a:t>
            </a:r>
            <a:endParaRPr lang="en-US" sz="1800" dirty="0"/>
          </a:p>
        </p:txBody>
      </p:sp>
      <p:cxnSp>
        <p:nvCxnSpPr>
          <p:cNvPr id="8" name="Straight Arrow Connector 7"/>
          <p:cNvCxnSpPr/>
          <p:nvPr/>
        </p:nvCxnSpPr>
        <p:spPr>
          <a:xfrm>
            <a:off x="2466057" y="3740727"/>
            <a:ext cx="246610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flipV="1">
            <a:off x="2618457" y="2078182"/>
            <a:ext cx="629" cy="18149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3311814" y="31519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4283364" y="26312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3616614" y="30058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3769014" y="28725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3610264" y="28915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696114" y="2524528"/>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3915064" y="27455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4067464" y="26121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219864" y="24788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3401983" y="280413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3394364" y="30376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365914" y="25169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29364" y="26756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4181764" y="25423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4023014" y="25613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4175414" y="27137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2822864" y="33932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2975264" y="35456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3127664" y="32471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3280064" y="31138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3121314" y="31328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3273714" y="32852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3433703" y="288286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3578514" y="28534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2911764" y="33932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3064164" y="32598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a:off x="2905414" y="32789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3057814" y="34313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3540414" y="29169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3692814" y="27836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3534064" y="28026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3747078" y="263088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3019714" y="32852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3172114" y="34376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3623253" y="2666191"/>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3476914" y="30058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3318164" y="30249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p:cNvSpPr/>
          <p:nvPr/>
        </p:nvSpPr>
        <p:spPr>
          <a:xfrm>
            <a:off x="3470564" y="31773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p:cNvSpPr/>
          <p:nvPr/>
        </p:nvSpPr>
        <p:spPr>
          <a:xfrm>
            <a:off x="3861348" y="2594378"/>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3775364" y="27455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p:cNvSpPr/>
          <p:nvPr/>
        </p:nvSpPr>
        <p:spPr>
          <a:xfrm>
            <a:off x="3108614" y="32852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p:cNvSpPr/>
          <p:nvPr/>
        </p:nvSpPr>
        <p:spPr>
          <a:xfrm>
            <a:off x="3261014" y="31519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p:cNvSpPr/>
          <p:nvPr/>
        </p:nvSpPr>
        <p:spPr>
          <a:xfrm>
            <a:off x="3102264" y="31709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3254664" y="33233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p:cNvSpPr/>
          <p:nvPr/>
        </p:nvSpPr>
        <p:spPr>
          <a:xfrm>
            <a:off x="3737264" y="28090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p:cNvSpPr/>
          <p:nvPr/>
        </p:nvSpPr>
        <p:spPr>
          <a:xfrm>
            <a:off x="3889664" y="26756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p:cNvSpPr/>
          <p:nvPr/>
        </p:nvSpPr>
        <p:spPr>
          <a:xfrm>
            <a:off x="3730914" y="26947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p:cNvSpPr/>
          <p:nvPr/>
        </p:nvSpPr>
        <p:spPr>
          <a:xfrm>
            <a:off x="3883314" y="28471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p:cNvSpPr/>
          <p:nvPr/>
        </p:nvSpPr>
        <p:spPr>
          <a:xfrm>
            <a:off x="4467514" y="25677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p:cNvSpPr/>
          <p:nvPr/>
        </p:nvSpPr>
        <p:spPr>
          <a:xfrm>
            <a:off x="4251614" y="25486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p:cNvSpPr/>
          <p:nvPr/>
        </p:nvSpPr>
        <p:spPr>
          <a:xfrm>
            <a:off x="4603981" y="2635018"/>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p:cNvSpPr/>
          <p:nvPr/>
        </p:nvSpPr>
        <p:spPr>
          <a:xfrm>
            <a:off x="4558262" y="248647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p:cNvSpPr/>
          <p:nvPr/>
        </p:nvSpPr>
        <p:spPr>
          <a:xfrm>
            <a:off x="4359564" y="26502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1" name="TextBox 10"/>
              <p:cNvSpPr txBox="1"/>
              <p:nvPr/>
            </p:nvSpPr>
            <p:spPr>
              <a:xfrm>
                <a:off x="3041130" y="4070927"/>
                <a:ext cx="1425286" cy="261610"/>
              </a:xfrm>
              <a:prstGeom prst="rect">
                <a:avLst/>
              </a:prstGeom>
              <a:noFill/>
            </p:spPr>
            <p:txBody>
              <a:bodyPr wrap="square" rtlCol="0">
                <a:spAutoFit/>
              </a:bodyPr>
              <a:lstStyle/>
              <a:p>
                <a:r>
                  <a:rPr lang="en-US" sz="1050" dirty="0"/>
                  <a:t>Size of house </a:t>
                </a:r>
                <a14:m>
                  <m:oMath xmlns:m="http://schemas.openxmlformats.org/officeDocument/2006/math">
                    <m:sSup>
                      <m:sSupPr>
                        <m:ctrlPr>
                          <a:rPr lang="en-US" sz="1050" i="1" smtClean="0">
                            <a:latin typeface="Cambria Math" panose="02040503050406030204" pitchFamily="18" charset="0"/>
                          </a:rPr>
                        </m:ctrlPr>
                      </m:sSupPr>
                      <m:e>
                        <m:r>
                          <a:rPr lang="en-US" sz="1050" b="0" i="1" smtClean="0">
                            <a:latin typeface="Cambria Math" panose="02040503050406030204" pitchFamily="18" charset="0"/>
                          </a:rPr>
                          <m:t>𝑓𝑡</m:t>
                        </m:r>
                      </m:e>
                      <m:sup>
                        <m:r>
                          <a:rPr lang="en-US" sz="1050" i="1" smtClean="0">
                            <a:latin typeface="Cambria Math" panose="02040503050406030204" pitchFamily="18" charset="0"/>
                          </a:rPr>
                          <m:t>2</m:t>
                        </m:r>
                      </m:sup>
                    </m:sSup>
                  </m:oMath>
                </a14:m>
                <a:endParaRPr lang="en-US" sz="1050" dirty="0"/>
              </a:p>
            </p:txBody>
          </p:sp>
        </mc:Choice>
        <mc:Fallback xmlns="">
          <p:sp>
            <p:nvSpPr>
              <p:cNvPr id="11" name="TextBox 10"/>
              <p:cNvSpPr txBox="1">
                <a:spLocks noRot="1" noChangeAspect="1" noMove="1" noResize="1" noEditPoints="1" noAdjustHandles="1" noChangeArrowheads="1" noChangeShapeType="1" noTextEdit="1"/>
              </p:cNvSpPr>
              <p:nvPr/>
            </p:nvSpPr>
            <p:spPr>
              <a:xfrm>
                <a:off x="3041130" y="4070927"/>
                <a:ext cx="1425286" cy="261610"/>
              </a:xfrm>
              <a:prstGeom prst="rect">
                <a:avLst/>
              </a:prstGeom>
              <a:blipFill>
                <a:blip r:embed="rId3"/>
                <a:stretch>
                  <a:fillRect b="-9302"/>
                </a:stretch>
              </a:blipFill>
            </p:spPr>
            <p:txBody>
              <a:bodyPr/>
              <a:lstStyle/>
              <a:p>
                <a:r>
                  <a:rPr lang="en-US">
                    <a:noFill/>
                  </a:rPr>
                  <a:t> </a:t>
                </a:r>
              </a:p>
            </p:txBody>
          </p:sp>
        </mc:Fallback>
      </mc:AlternateContent>
      <p:sp>
        <p:nvSpPr>
          <p:cNvPr id="105" name="TextBox 104"/>
          <p:cNvSpPr txBox="1"/>
          <p:nvPr/>
        </p:nvSpPr>
        <p:spPr>
          <a:xfrm>
            <a:off x="1515251" y="2962678"/>
            <a:ext cx="716343" cy="261610"/>
          </a:xfrm>
          <a:prstGeom prst="rect">
            <a:avLst/>
          </a:prstGeom>
          <a:noFill/>
        </p:spPr>
        <p:txBody>
          <a:bodyPr wrap="square" rtlCol="0">
            <a:spAutoFit/>
          </a:bodyPr>
          <a:lstStyle/>
          <a:p>
            <a:r>
              <a:rPr lang="en-US" sz="1050" dirty="0"/>
              <a:t>Price ($)</a:t>
            </a:r>
          </a:p>
        </p:txBody>
      </p:sp>
      <p:cxnSp>
        <p:nvCxnSpPr>
          <p:cNvPr id="13" name="Straight Connector 12"/>
          <p:cNvCxnSpPr/>
          <p:nvPr/>
        </p:nvCxnSpPr>
        <p:spPr>
          <a:xfrm>
            <a:off x="3709323" y="3689350"/>
            <a:ext cx="0" cy="133927"/>
          </a:xfrm>
          <a:prstGeom prst="line">
            <a:avLst/>
          </a:prstGeom>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4236373" y="3683000"/>
            <a:ext cx="0" cy="133927"/>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3150523" y="3676650"/>
            <a:ext cx="0" cy="133927"/>
          </a:xfrm>
          <a:prstGeom prst="line">
            <a:avLst/>
          </a:prstGeom>
        </p:spPr>
        <p:style>
          <a:lnRef idx="1">
            <a:schemeClr val="accent1"/>
          </a:lnRef>
          <a:fillRef idx="0">
            <a:schemeClr val="accent1"/>
          </a:fillRef>
          <a:effectRef idx="0">
            <a:schemeClr val="accent1"/>
          </a:effectRef>
          <a:fontRef idx="minor">
            <a:schemeClr val="tx1"/>
          </a:fontRef>
        </p:style>
      </p:cxnSp>
      <p:sp>
        <p:nvSpPr>
          <p:cNvPr id="109" name="TextBox 108"/>
          <p:cNvSpPr txBox="1"/>
          <p:nvPr/>
        </p:nvSpPr>
        <p:spPr>
          <a:xfrm>
            <a:off x="2982192" y="3778827"/>
            <a:ext cx="1888258" cy="230832"/>
          </a:xfrm>
          <a:prstGeom prst="rect">
            <a:avLst/>
          </a:prstGeom>
          <a:noFill/>
        </p:spPr>
        <p:txBody>
          <a:bodyPr wrap="square" rtlCol="0">
            <a:spAutoFit/>
          </a:bodyPr>
          <a:lstStyle/>
          <a:p>
            <a:r>
              <a:rPr lang="en-US" sz="900" dirty="0">
                <a:solidFill>
                  <a:schemeClr val="accent1">
                    <a:lumMod val="75000"/>
                  </a:schemeClr>
                </a:solidFill>
              </a:rPr>
              <a:t>1000        1500        2000</a:t>
            </a:r>
          </a:p>
        </p:txBody>
      </p:sp>
      <p:cxnSp>
        <p:nvCxnSpPr>
          <p:cNvPr id="15" name="Straight Connector 14"/>
          <p:cNvCxnSpPr/>
          <p:nvPr/>
        </p:nvCxnSpPr>
        <p:spPr>
          <a:xfrm>
            <a:off x="2565400" y="2799484"/>
            <a:ext cx="10249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2568575" y="3291609"/>
            <a:ext cx="10249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a:off x="2565400" y="2361334"/>
            <a:ext cx="102492" cy="0"/>
          </a:xfrm>
          <a:prstGeom prst="line">
            <a:avLst/>
          </a:prstGeom>
        </p:spPr>
        <p:style>
          <a:lnRef idx="1">
            <a:schemeClr val="accent1"/>
          </a:lnRef>
          <a:fillRef idx="0">
            <a:schemeClr val="accent1"/>
          </a:fillRef>
          <a:effectRef idx="0">
            <a:schemeClr val="accent1"/>
          </a:effectRef>
          <a:fontRef idx="minor">
            <a:schemeClr val="tx1"/>
          </a:fontRef>
        </p:style>
      </p:cxnSp>
      <p:sp>
        <p:nvSpPr>
          <p:cNvPr id="113" name="TextBox 112"/>
          <p:cNvSpPr txBox="1"/>
          <p:nvPr/>
        </p:nvSpPr>
        <p:spPr>
          <a:xfrm>
            <a:off x="2183304" y="2251537"/>
            <a:ext cx="551929" cy="1169551"/>
          </a:xfrm>
          <a:prstGeom prst="rect">
            <a:avLst/>
          </a:prstGeom>
          <a:noFill/>
        </p:spPr>
        <p:txBody>
          <a:bodyPr wrap="square" rtlCol="0">
            <a:spAutoFit/>
          </a:bodyPr>
          <a:lstStyle/>
          <a:p>
            <a:r>
              <a:rPr lang="en-US" sz="900" dirty="0">
                <a:solidFill>
                  <a:schemeClr val="accent1">
                    <a:lumMod val="75000"/>
                  </a:schemeClr>
                </a:solidFill>
              </a:rPr>
              <a:t>300K        </a:t>
            </a:r>
          </a:p>
          <a:p>
            <a:endParaRPr lang="en-US" sz="1050" dirty="0">
              <a:solidFill>
                <a:schemeClr val="accent1">
                  <a:lumMod val="75000"/>
                </a:schemeClr>
              </a:solidFill>
            </a:endParaRPr>
          </a:p>
          <a:p>
            <a:endParaRPr lang="en-US" sz="900" dirty="0">
              <a:solidFill>
                <a:schemeClr val="accent1">
                  <a:lumMod val="75000"/>
                </a:schemeClr>
              </a:solidFill>
            </a:endParaRPr>
          </a:p>
          <a:p>
            <a:r>
              <a:rPr lang="en-US" sz="900" dirty="0">
                <a:solidFill>
                  <a:schemeClr val="accent1">
                    <a:lumMod val="75000"/>
                  </a:schemeClr>
                </a:solidFill>
              </a:rPr>
              <a:t>200K       </a:t>
            </a:r>
          </a:p>
          <a:p>
            <a:endParaRPr lang="en-US" sz="900" dirty="0">
              <a:solidFill>
                <a:schemeClr val="accent1">
                  <a:lumMod val="75000"/>
                </a:schemeClr>
              </a:solidFill>
            </a:endParaRPr>
          </a:p>
          <a:p>
            <a:endParaRPr lang="en-US" sz="500" dirty="0">
              <a:solidFill>
                <a:schemeClr val="accent1">
                  <a:lumMod val="75000"/>
                </a:schemeClr>
              </a:solidFill>
            </a:endParaRPr>
          </a:p>
          <a:p>
            <a:endParaRPr lang="en-US" sz="900" dirty="0">
              <a:solidFill>
                <a:schemeClr val="accent1">
                  <a:lumMod val="75000"/>
                </a:schemeClr>
              </a:solidFill>
            </a:endParaRPr>
          </a:p>
          <a:p>
            <a:r>
              <a:rPr lang="en-US" sz="900" dirty="0">
                <a:solidFill>
                  <a:schemeClr val="accent1">
                    <a:lumMod val="75000"/>
                  </a:schemeClr>
                </a:solidFill>
              </a:rPr>
              <a:t>100K</a:t>
            </a:r>
          </a:p>
        </p:txBody>
      </p:sp>
      <p:cxnSp>
        <p:nvCxnSpPr>
          <p:cNvPr id="18" name="Straight Connector 17"/>
          <p:cNvCxnSpPr/>
          <p:nvPr/>
        </p:nvCxnSpPr>
        <p:spPr>
          <a:xfrm flipV="1">
            <a:off x="2822864" y="2190750"/>
            <a:ext cx="2047586" cy="1354859"/>
          </a:xfrm>
          <a:prstGeom prst="line">
            <a:avLst/>
          </a:prstGeom>
        </p:spPr>
        <p:style>
          <a:lnRef idx="1">
            <a:schemeClr val="accent2"/>
          </a:lnRef>
          <a:fillRef idx="0">
            <a:schemeClr val="accent2"/>
          </a:fillRef>
          <a:effectRef idx="0">
            <a:schemeClr val="accent2"/>
          </a:effectRef>
          <a:fontRef idx="minor">
            <a:schemeClr val="tx1"/>
          </a:fontRef>
        </p:style>
      </p:cxnSp>
      <p:sp>
        <p:nvSpPr>
          <p:cNvPr id="114" name="TextBox 113"/>
          <p:cNvSpPr txBox="1"/>
          <p:nvPr/>
        </p:nvSpPr>
        <p:spPr>
          <a:xfrm>
            <a:off x="2704407" y="4590051"/>
            <a:ext cx="2357814" cy="415498"/>
          </a:xfrm>
          <a:prstGeom prst="rect">
            <a:avLst/>
          </a:prstGeom>
          <a:noFill/>
        </p:spPr>
        <p:txBody>
          <a:bodyPr wrap="square" rtlCol="0">
            <a:spAutoFit/>
          </a:bodyPr>
          <a:lstStyle/>
          <a:p>
            <a:pPr algn="ctr"/>
            <a:r>
              <a:rPr lang="en-US" sz="1050" dirty="0"/>
              <a:t>We know the TRUE output and </a:t>
            </a:r>
          </a:p>
          <a:p>
            <a:pPr algn="ctr"/>
            <a:r>
              <a:rPr lang="en-US" sz="1050" dirty="0"/>
              <a:t>algorithm learns from that.</a:t>
            </a:r>
          </a:p>
        </p:txBody>
      </p:sp>
      <p:sp>
        <p:nvSpPr>
          <p:cNvPr id="19" name="Smiley Face 18"/>
          <p:cNvSpPr/>
          <p:nvPr/>
        </p:nvSpPr>
        <p:spPr>
          <a:xfrm>
            <a:off x="6515100" y="2613429"/>
            <a:ext cx="320040" cy="349250"/>
          </a:xfrm>
          <a:prstGeom prst="smileyFac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Smiley Face 114"/>
          <p:cNvSpPr/>
          <p:nvPr/>
        </p:nvSpPr>
        <p:spPr>
          <a:xfrm>
            <a:off x="7307580" y="2753963"/>
            <a:ext cx="320040" cy="34925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Smiley Face 115"/>
          <p:cNvSpPr/>
          <p:nvPr/>
        </p:nvSpPr>
        <p:spPr>
          <a:xfrm>
            <a:off x="6835140" y="3330978"/>
            <a:ext cx="320040" cy="349250"/>
          </a:xfrm>
          <a:prstGeom prst="smileyFace">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Smiley Face 116"/>
          <p:cNvSpPr/>
          <p:nvPr/>
        </p:nvSpPr>
        <p:spPr>
          <a:xfrm>
            <a:off x="7955280" y="2052728"/>
            <a:ext cx="320040" cy="34925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Smiley Face 117"/>
          <p:cNvSpPr/>
          <p:nvPr/>
        </p:nvSpPr>
        <p:spPr>
          <a:xfrm>
            <a:off x="7170420" y="2076912"/>
            <a:ext cx="320040" cy="34925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Smiley Face 118"/>
          <p:cNvSpPr/>
          <p:nvPr/>
        </p:nvSpPr>
        <p:spPr>
          <a:xfrm>
            <a:off x="6107430" y="2143338"/>
            <a:ext cx="320040" cy="349250"/>
          </a:xfrm>
          <a:prstGeom prst="smileyFac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Smiley Face 119"/>
          <p:cNvSpPr/>
          <p:nvPr/>
        </p:nvSpPr>
        <p:spPr>
          <a:xfrm>
            <a:off x="8082857" y="2747613"/>
            <a:ext cx="320040" cy="349250"/>
          </a:xfrm>
          <a:prstGeom prst="smileyFac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Smiley Face 120"/>
          <p:cNvSpPr/>
          <p:nvPr/>
        </p:nvSpPr>
        <p:spPr>
          <a:xfrm>
            <a:off x="7610417" y="3324628"/>
            <a:ext cx="320040" cy="349250"/>
          </a:xfrm>
          <a:prstGeom prst="smileyFace">
            <a:avLst/>
          </a:prstGeom>
          <a:solidFill>
            <a:schemeClr val="accent3">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Smiley Face 121"/>
          <p:cNvSpPr/>
          <p:nvPr/>
        </p:nvSpPr>
        <p:spPr>
          <a:xfrm>
            <a:off x="5913350" y="3319287"/>
            <a:ext cx="320040" cy="349250"/>
          </a:xfrm>
          <a:prstGeom prst="smileyFac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Smiley Face 122"/>
          <p:cNvSpPr/>
          <p:nvPr/>
        </p:nvSpPr>
        <p:spPr>
          <a:xfrm>
            <a:off x="5900073" y="2698518"/>
            <a:ext cx="320040" cy="349250"/>
          </a:xfrm>
          <a:prstGeom prst="smileyFace">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6200050" y="3990790"/>
            <a:ext cx="2202847" cy="253916"/>
          </a:xfrm>
          <a:prstGeom prst="rect">
            <a:avLst/>
          </a:prstGeom>
        </p:spPr>
        <p:txBody>
          <a:bodyPr wrap="none">
            <a:spAutoFit/>
          </a:bodyPr>
          <a:lstStyle/>
          <a:p>
            <a:r>
              <a:rPr lang="en-US" sz="1050" dirty="0"/>
              <a:t>Market Segmentation (Clustering)</a:t>
            </a:r>
          </a:p>
        </p:txBody>
      </p:sp>
      <p:sp>
        <p:nvSpPr>
          <p:cNvPr id="124" name="Rectangle 123"/>
          <p:cNvSpPr/>
          <p:nvPr/>
        </p:nvSpPr>
        <p:spPr>
          <a:xfrm>
            <a:off x="6201525" y="4559327"/>
            <a:ext cx="2693365" cy="415498"/>
          </a:xfrm>
          <a:prstGeom prst="rect">
            <a:avLst/>
          </a:prstGeom>
        </p:spPr>
        <p:txBody>
          <a:bodyPr wrap="none">
            <a:spAutoFit/>
          </a:bodyPr>
          <a:lstStyle/>
          <a:p>
            <a:pPr algn="ctr"/>
            <a:r>
              <a:rPr lang="en-US" sz="1050" dirty="0"/>
              <a:t>We don’t know the TRUE output </a:t>
            </a:r>
          </a:p>
          <a:p>
            <a:pPr algn="ctr"/>
            <a:r>
              <a:rPr lang="en-US" sz="1050" dirty="0"/>
              <a:t>(number of clusters, clustering rules, etc. )</a:t>
            </a:r>
          </a:p>
        </p:txBody>
      </p:sp>
    </p:spTree>
    <p:extLst>
      <p:ext uri="{BB962C8B-B14F-4D97-AF65-F5344CB8AC3E}">
        <p14:creationId xmlns:p14="http://schemas.microsoft.com/office/powerpoint/2010/main" val="38437603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1717040" y="205979"/>
            <a:ext cx="6969760" cy="857250"/>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136855"/>
              </a:buClr>
              <a:buSzPts val="2800"/>
              <a:buFont typeface="Arial"/>
              <a:buNone/>
            </a:pPr>
            <a:r>
              <a:rPr lang="en-US" sz="2800" b="1" i="0" u="none" strike="noStrike" cap="none">
                <a:solidFill>
                  <a:srgbClr val="136855"/>
                </a:solidFill>
                <a:latin typeface="Arial"/>
                <a:ea typeface="Arial"/>
                <a:cs typeface="Arial"/>
                <a:sym typeface="Arial"/>
              </a:rPr>
              <a:t>Data Modeling </a:t>
            </a:r>
            <a:endParaRPr sz="2800" b="1" i="0" u="none" strike="noStrike" cap="none">
              <a:solidFill>
                <a:srgbClr val="136855"/>
              </a:solidFill>
              <a:latin typeface="Arial"/>
              <a:ea typeface="Arial"/>
              <a:cs typeface="Arial"/>
              <a:sym typeface="Arial"/>
            </a:endParaRPr>
          </a:p>
        </p:txBody>
      </p:sp>
      <p:sp>
        <p:nvSpPr>
          <p:cNvPr id="76" name="Shape 76"/>
          <p:cNvSpPr txBox="1"/>
          <p:nvPr/>
        </p:nvSpPr>
        <p:spPr>
          <a:xfrm>
            <a:off x="2243807" y="1243367"/>
            <a:ext cx="2692718" cy="346539"/>
          </a:xfrm>
          <a:prstGeom prst="rect">
            <a:avLst/>
          </a:prstGeom>
          <a:ln/>
        </p:spPr>
        <p:style>
          <a:lnRef idx="1">
            <a:schemeClr val="accent3"/>
          </a:lnRef>
          <a:fillRef idx="2">
            <a:schemeClr val="accent3"/>
          </a:fillRef>
          <a:effectRef idx="1">
            <a:schemeClr val="accent3"/>
          </a:effectRef>
          <a:fontRef idx="minor">
            <a:schemeClr val="dk1"/>
          </a:fontRef>
        </p:style>
        <p:txBody>
          <a:bodyPr spcFirstLastPara="1" wrap="square" lIns="91425" tIns="45700" rIns="91425" bIns="45700" anchor="t" anchorCtr="0">
            <a:noAutofit/>
          </a:bodyPr>
          <a:lstStyle/>
          <a:p>
            <a:pPr marL="0" marR="0" lvl="0" indent="0" algn="ctr" rtl="0">
              <a:spcBef>
                <a:spcPts val="0"/>
              </a:spcBef>
              <a:spcAft>
                <a:spcPts val="0"/>
              </a:spcAft>
              <a:buNone/>
            </a:pPr>
            <a:r>
              <a:rPr lang="en-US" sz="1800" dirty="0">
                <a:solidFill>
                  <a:schemeClr val="dk1"/>
                </a:solidFill>
                <a:latin typeface="Arial"/>
                <a:ea typeface="Arial"/>
                <a:cs typeface="Arial"/>
                <a:sym typeface="Arial"/>
              </a:rPr>
              <a:t>Regression</a:t>
            </a:r>
            <a:endParaRPr dirty="0"/>
          </a:p>
        </p:txBody>
      </p:sp>
      <p:sp>
        <p:nvSpPr>
          <p:cNvPr id="77" name="Shape 77"/>
          <p:cNvSpPr txBox="1"/>
          <p:nvPr/>
        </p:nvSpPr>
        <p:spPr>
          <a:xfrm>
            <a:off x="5810598" y="1239526"/>
            <a:ext cx="2793075" cy="369332"/>
          </a:xfrm>
          <a:prstGeom prst="rect">
            <a:avLst/>
          </a:prstGeom>
          <a:ln/>
        </p:spPr>
        <p:style>
          <a:lnRef idx="1">
            <a:schemeClr val="accent2"/>
          </a:lnRef>
          <a:fillRef idx="2">
            <a:schemeClr val="accent2"/>
          </a:fillRef>
          <a:effectRef idx="1">
            <a:schemeClr val="accent2"/>
          </a:effectRef>
          <a:fontRef idx="minor">
            <a:schemeClr val="dk1"/>
          </a:fontRef>
        </p:style>
        <p:txBody>
          <a:bodyPr spcFirstLastPara="1" wrap="square" lIns="91425" tIns="45700" rIns="91425" bIns="45700" anchor="t" anchorCtr="0">
            <a:noAutofit/>
          </a:bodyPr>
          <a:lstStyle/>
          <a:p>
            <a:pPr lvl="0" algn="ctr"/>
            <a:r>
              <a:rPr lang="en-US" sz="1800" dirty="0">
                <a:solidFill>
                  <a:schemeClr val="dk1"/>
                </a:solidFill>
              </a:rPr>
              <a:t>Clustering </a:t>
            </a:r>
            <a:endParaRPr lang="en-US" sz="1800" dirty="0"/>
          </a:p>
        </p:txBody>
      </p:sp>
      <p:cxnSp>
        <p:nvCxnSpPr>
          <p:cNvPr id="8" name="Straight Arrow Connector 7"/>
          <p:cNvCxnSpPr/>
          <p:nvPr/>
        </p:nvCxnSpPr>
        <p:spPr>
          <a:xfrm>
            <a:off x="2466057" y="3740727"/>
            <a:ext cx="246610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p:nvPr/>
        </p:nvCxnSpPr>
        <p:spPr>
          <a:xfrm flipV="1">
            <a:off x="2618457" y="2078182"/>
            <a:ext cx="629" cy="18149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3311814" y="31519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a:off x="4283364" y="26312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3616614" y="30058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3769014" y="28725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a:off x="3610264" y="28915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4696114" y="2524528"/>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3915064" y="27455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a:off x="4067464" y="26121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219864" y="24788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3401983" y="280413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a:off x="3394364" y="30376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p:cNvSpPr/>
          <p:nvPr/>
        </p:nvSpPr>
        <p:spPr>
          <a:xfrm>
            <a:off x="4365914" y="25169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4029364" y="26756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4181764" y="25423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a:off x="4023014" y="25613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4175414" y="27137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2822864" y="33932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a:off x="2975264" y="35456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3127664" y="32471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3280064" y="31138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a:off x="3121314" y="31328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3273714" y="32852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3433703" y="288286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a:off x="3578514" y="28534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2911764" y="33932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3064164" y="32598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a:off x="2905414" y="32789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a:off x="3057814" y="34313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a:off x="3540414" y="29169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a:off x="3692814" y="27836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a:off x="3534064" y="28026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a:off x="3747078" y="263088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3019714" y="32852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a:off x="3172114" y="34376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a:off x="3623253" y="2666191"/>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p:cNvSpPr/>
          <p:nvPr/>
        </p:nvSpPr>
        <p:spPr>
          <a:xfrm>
            <a:off x="3476914" y="30058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p:cNvSpPr/>
          <p:nvPr/>
        </p:nvSpPr>
        <p:spPr>
          <a:xfrm>
            <a:off x="3318164" y="30249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Oval 68"/>
          <p:cNvSpPr/>
          <p:nvPr/>
        </p:nvSpPr>
        <p:spPr>
          <a:xfrm>
            <a:off x="3470564" y="31773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p:cNvSpPr/>
          <p:nvPr/>
        </p:nvSpPr>
        <p:spPr>
          <a:xfrm>
            <a:off x="3861348" y="2594378"/>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a:off x="3775364" y="27455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p:cNvSpPr/>
          <p:nvPr/>
        </p:nvSpPr>
        <p:spPr>
          <a:xfrm>
            <a:off x="3108614" y="32852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p:cNvSpPr/>
          <p:nvPr/>
        </p:nvSpPr>
        <p:spPr>
          <a:xfrm>
            <a:off x="3261014" y="31519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p:cNvSpPr/>
          <p:nvPr/>
        </p:nvSpPr>
        <p:spPr>
          <a:xfrm>
            <a:off x="3102264" y="31709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a:off x="3254664" y="33233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p:cNvSpPr/>
          <p:nvPr/>
        </p:nvSpPr>
        <p:spPr>
          <a:xfrm>
            <a:off x="3737264" y="28090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p:cNvSpPr/>
          <p:nvPr/>
        </p:nvSpPr>
        <p:spPr>
          <a:xfrm>
            <a:off x="3889664" y="26756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p:cNvSpPr/>
          <p:nvPr/>
        </p:nvSpPr>
        <p:spPr>
          <a:xfrm>
            <a:off x="3730914" y="26947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p:cNvSpPr/>
          <p:nvPr/>
        </p:nvSpPr>
        <p:spPr>
          <a:xfrm>
            <a:off x="3883314" y="28471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p:cNvSpPr/>
          <p:nvPr/>
        </p:nvSpPr>
        <p:spPr>
          <a:xfrm>
            <a:off x="4467514" y="256770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p:cNvSpPr/>
          <p:nvPr/>
        </p:nvSpPr>
        <p:spPr>
          <a:xfrm>
            <a:off x="4251614" y="25486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p:cNvSpPr/>
          <p:nvPr/>
        </p:nvSpPr>
        <p:spPr>
          <a:xfrm>
            <a:off x="4603981" y="2635018"/>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p:cNvSpPr/>
          <p:nvPr/>
        </p:nvSpPr>
        <p:spPr>
          <a:xfrm>
            <a:off x="4558262" y="248647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p:cNvSpPr/>
          <p:nvPr/>
        </p:nvSpPr>
        <p:spPr>
          <a:xfrm>
            <a:off x="4359564" y="2650259"/>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1" name="TextBox 10"/>
              <p:cNvSpPr txBox="1"/>
              <p:nvPr/>
            </p:nvSpPr>
            <p:spPr>
              <a:xfrm>
                <a:off x="3041130" y="4070927"/>
                <a:ext cx="1425286" cy="261610"/>
              </a:xfrm>
              <a:prstGeom prst="rect">
                <a:avLst/>
              </a:prstGeom>
              <a:noFill/>
            </p:spPr>
            <p:txBody>
              <a:bodyPr wrap="square" rtlCol="0">
                <a:spAutoFit/>
              </a:bodyPr>
              <a:lstStyle/>
              <a:p>
                <a:r>
                  <a:rPr lang="en-US" sz="1050" dirty="0"/>
                  <a:t>Size of house </a:t>
                </a:r>
                <a14:m>
                  <m:oMath xmlns:m="http://schemas.openxmlformats.org/officeDocument/2006/math">
                    <m:sSup>
                      <m:sSupPr>
                        <m:ctrlPr>
                          <a:rPr lang="en-US" sz="1050" i="1" smtClean="0">
                            <a:latin typeface="Cambria Math" panose="02040503050406030204" pitchFamily="18" charset="0"/>
                          </a:rPr>
                        </m:ctrlPr>
                      </m:sSupPr>
                      <m:e>
                        <m:r>
                          <a:rPr lang="en-US" sz="1050" b="0" i="1" smtClean="0">
                            <a:latin typeface="Cambria Math" panose="02040503050406030204" pitchFamily="18" charset="0"/>
                          </a:rPr>
                          <m:t>𝑓𝑡</m:t>
                        </m:r>
                      </m:e>
                      <m:sup>
                        <m:r>
                          <a:rPr lang="en-US" sz="1050" i="1" smtClean="0">
                            <a:latin typeface="Cambria Math" panose="02040503050406030204" pitchFamily="18" charset="0"/>
                          </a:rPr>
                          <m:t>2</m:t>
                        </m:r>
                      </m:sup>
                    </m:sSup>
                  </m:oMath>
                </a14:m>
                <a:endParaRPr lang="en-US" sz="1050" dirty="0"/>
              </a:p>
            </p:txBody>
          </p:sp>
        </mc:Choice>
        <mc:Fallback xmlns="">
          <p:sp>
            <p:nvSpPr>
              <p:cNvPr id="11" name="TextBox 10"/>
              <p:cNvSpPr txBox="1">
                <a:spLocks noRot="1" noChangeAspect="1" noMove="1" noResize="1" noEditPoints="1" noAdjustHandles="1" noChangeArrowheads="1" noChangeShapeType="1" noTextEdit="1"/>
              </p:cNvSpPr>
              <p:nvPr/>
            </p:nvSpPr>
            <p:spPr>
              <a:xfrm>
                <a:off x="3041130" y="4070927"/>
                <a:ext cx="1425286" cy="261610"/>
              </a:xfrm>
              <a:prstGeom prst="rect">
                <a:avLst/>
              </a:prstGeom>
              <a:blipFill>
                <a:blip r:embed="rId3"/>
                <a:stretch>
                  <a:fillRect b="-9302"/>
                </a:stretch>
              </a:blipFill>
            </p:spPr>
            <p:txBody>
              <a:bodyPr/>
              <a:lstStyle/>
              <a:p>
                <a:r>
                  <a:rPr lang="en-US">
                    <a:noFill/>
                  </a:rPr>
                  <a:t> </a:t>
                </a:r>
              </a:p>
            </p:txBody>
          </p:sp>
        </mc:Fallback>
      </mc:AlternateContent>
      <p:sp>
        <p:nvSpPr>
          <p:cNvPr id="105" name="TextBox 104"/>
          <p:cNvSpPr txBox="1"/>
          <p:nvPr/>
        </p:nvSpPr>
        <p:spPr>
          <a:xfrm>
            <a:off x="1515251" y="2962678"/>
            <a:ext cx="716343" cy="261610"/>
          </a:xfrm>
          <a:prstGeom prst="rect">
            <a:avLst/>
          </a:prstGeom>
          <a:noFill/>
        </p:spPr>
        <p:txBody>
          <a:bodyPr wrap="square" rtlCol="0">
            <a:spAutoFit/>
          </a:bodyPr>
          <a:lstStyle/>
          <a:p>
            <a:r>
              <a:rPr lang="en-US" sz="1050" dirty="0"/>
              <a:t>Price ($)</a:t>
            </a:r>
          </a:p>
        </p:txBody>
      </p:sp>
      <p:cxnSp>
        <p:nvCxnSpPr>
          <p:cNvPr id="13" name="Straight Connector 12"/>
          <p:cNvCxnSpPr/>
          <p:nvPr/>
        </p:nvCxnSpPr>
        <p:spPr>
          <a:xfrm>
            <a:off x="3709323" y="3689350"/>
            <a:ext cx="0" cy="133927"/>
          </a:xfrm>
          <a:prstGeom prst="line">
            <a:avLst/>
          </a:prstGeom>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4236373" y="3683000"/>
            <a:ext cx="0" cy="133927"/>
          </a:xfrm>
          <a:prstGeom prst="line">
            <a:avLst/>
          </a:prstGeom>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a:xfrm>
            <a:off x="3150523" y="3676650"/>
            <a:ext cx="0" cy="133927"/>
          </a:xfrm>
          <a:prstGeom prst="line">
            <a:avLst/>
          </a:prstGeom>
        </p:spPr>
        <p:style>
          <a:lnRef idx="1">
            <a:schemeClr val="accent1"/>
          </a:lnRef>
          <a:fillRef idx="0">
            <a:schemeClr val="accent1"/>
          </a:fillRef>
          <a:effectRef idx="0">
            <a:schemeClr val="accent1"/>
          </a:effectRef>
          <a:fontRef idx="minor">
            <a:schemeClr val="tx1"/>
          </a:fontRef>
        </p:style>
      </p:cxnSp>
      <p:sp>
        <p:nvSpPr>
          <p:cNvPr id="109" name="TextBox 108"/>
          <p:cNvSpPr txBox="1"/>
          <p:nvPr/>
        </p:nvSpPr>
        <p:spPr>
          <a:xfrm>
            <a:off x="2982192" y="3778827"/>
            <a:ext cx="1888258" cy="230832"/>
          </a:xfrm>
          <a:prstGeom prst="rect">
            <a:avLst/>
          </a:prstGeom>
          <a:noFill/>
        </p:spPr>
        <p:txBody>
          <a:bodyPr wrap="square" rtlCol="0">
            <a:spAutoFit/>
          </a:bodyPr>
          <a:lstStyle/>
          <a:p>
            <a:r>
              <a:rPr lang="en-US" sz="900" dirty="0">
                <a:solidFill>
                  <a:schemeClr val="accent1">
                    <a:lumMod val="75000"/>
                  </a:schemeClr>
                </a:solidFill>
              </a:rPr>
              <a:t>1000        1500        2000</a:t>
            </a:r>
          </a:p>
        </p:txBody>
      </p:sp>
      <p:cxnSp>
        <p:nvCxnSpPr>
          <p:cNvPr id="15" name="Straight Connector 14"/>
          <p:cNvCxnSpPr/>
          <p:nvPr/>
        </p:nvCxnSpPr>
        <p:spPr>
          <a:xfrm>
            <a:off x="2565400" y="2799484"/>
            <a:ext cx="10249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a:xfrm>
            <a:off x="2568575" y="3291609"/>
            <a:ext cx="10249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a:xfrm>
            <a:off x="2565400" y="2361334"/>
            <a:ext cx="102492" cy="0"/>
          </a:xfrm>
          <a:prstGeom prst="line">
            <a:avLst/>
          </a:prstGeom>
        </p:spPr>
        <p:style>
          <a:lnRef idx="1">
            <a:schemeClr val="accent1"/>
          </a:lnRef>
          <a:fillRef idx="0">
            <a:schemeClr val="accent1"/>
          </a:fillRef>
          <a:effectRef idx="0">
            <a:schemeClr val="accent1"/>
          </a:effectRef>
          <a:fontRef idx="minor">
            <a:schemeClr val="tx1"/>
          </a:fontRef>
        </p:style>
      </p:cxnSp>
      <p:sp>
        <p:nvSpPr>
          <p:cNvPr id="113" name="TextBox 112"/>
          <p:cNvSpPr txBox="1"/>
          <p:nvPr/>
        </p:nvSpPr>
        <p:spPr>
          <a:xfrm>
            <a:off x="2183304" y="2251537"/>
            <a:ext cx="551929" cy="1169551"/>
          </a:xfrm>
          <a:prstGeom prst="rect">
            <a:avLst/>
          </a:prstGeom>
          <a:noFill/>
        </p:spPr>
        <p:txBody>
          <a:bodyPr wrap="square" rtlCol="0">
            <a:spAutoFit/>
          </a:bodyPr>
          <a:lstStyle/>
          <a:p>
            <a:r>
              <a:rPr lang="en-US" sz="900" dirty="0">
                <a:solidFill>
                  <a:schemeClr val="accent1">
                    <a:lumMod val="75000"/>
                  </a:schemeClr>
                </a:solidFill>
              </a:rPr>
              <a:t>300K        </a:t>
            </a:r>
          </a:p>
          <a:p>
            <a:endParaRPr lang="en-US" sz="1050" dirty="0">
              <a:solidFill>
                <a:schemeClr val="accent1">
                  <a:lumMod val="75000"/>
                </a:schemeClr>
              </a:solidFill>
            </a:endParaRPr>
          </a:p>
          <a:p>
            <a:endParaRPr lang="en-US" sz="900" dirty="0">
              <a:solidFill>
                <a:schemeClr val="accent1">
                  <a:lumMod val="75000"/>
                </a:schemeClr>
              </a:solidFill>
            </a:endParaRPr>
          </a:p>
          <a:p>
            <a:r>
              <a:rPr lang="en-US" sz="900" dirty="0">
                <a:solidFill>
                  <a:schemeClr val="accent1">
                    <a:lumMod val="75000"/>
                  </a:schemeClr>
                </a:solidFill>
              </a:rPr>
              <a:t>200K       </a:t>
            </a:r>
          </a:p>
          <a:p>
            <a:endParaRPr lang="en-US" sz="900" dirty="0">
              <a:solidFill>
                <a:schemeClr val="accent1">
                  <a:lumMod val="75000"/>
                </a:schemeClr>
              </a:solidFill>
            </a:endParaRPr>
          </a:p>
          <a:p>
            <a:endParaRPr lang="en-US" sz="500" dirty="0">
              <a:solidFill>
                <a:schemeClr val="accent1">
                  <a:lumMod val="75000"/>
                </a:schemeClr>
              </a:solidFill>
            </a:endParaRPr>
          </a:p>
          <a:p>
            <a:endParaRPr lang="en-US" sz="900" dirty="0">
              <a:solidFill>
                <a:schemeClr val="accent1">
                  <a:lumMod val="75000"/>
                </a:schemeClr>
              </a:solidFill>
            </a:endParaRPr>
          </a:p>
          <a:p>
            <a:r>
              <a:rPr lang="en-US" sz="900" dirty="0">
                <a:solidFill>
                  <a:schemeClr val="accent1">
                    <a:lumMod val="75000"/>
                  </a:schemeClr>
                </a:solidFill>
              </a:rPr>
              <a:t>100K</a:t>
            </a:r>
          </a:p>
        </p:txBody>
      </p:sp>
      <p:cxnSp>
        <p:nvCxnSpPr>
          <p:cNvPr id="18" name="Straight Connector 17"/>
          <p:cNvCxnSpPr/>
          <p:nvPr/>
        </p:nvCxnSpPr>
        <p:spPr>
          <a:xfrm flipV="1">
            <a:off x="2822864" y="2190750"/>
            <a:ext cx="2047586" cy="1354859"/>
          </a:xfrm>
          <a:prstGeom prst="line">
            <a:avLst/>
          </a:prstGeom>
        </p:spPr>
        <p:style>
          <a:lnRef idx="1">
            <a:schemeClr val="accent2"/>
          </a:lnRef>
          <a:fillRef idx="0">
            <a:schemeClr val="accent2"/>
          </a:fillRef>
          <a:effectRef idx="0">
            <a:schemeClr val="accent2"/>
          </a:effectRef>
          <a:fontRef idx="minor">
            <a:schemeClr val="tx1"/>
          </a:fontRef>
        </p:style>
      </p:cxnSp>
      <p:sp>
        <p:nvSpPr>
          <p:cNvPr id="114" name="TextBox 113"/>
          <p:cNvSpPr txBox="1"/>
          <p:nvPr/>
        </p:nvSpPr>
        <p:spPr>
          <a:xfrm>
            <a:off x="2704407" y="4590051"/>
            <a:ext cx="2357814" cy="253916"/>
          </a:xfrm>
          <a:prstGeom prst="rect">
            <a:avLst/>
          </a:prstGeom>
          <a:noFill/>
        </p:spPr>
        <p:txBody>
          <a:bodyPr wrap="square" rtlCol="0">
            <a:spAutoFit/>
          </a:bodyPr>
          <a:lstStyle/>
          <a:p>
            <a:pPr algn="ctr"/>
            <a:r>
              <a:rPr lang="en-US" sz="1050" dirty="0"/>
              <a:t>Output label is continues</a:t>
            </a:r>
          </a:p>
        </p:txBody>
      </p:sp>
      <p:sp>
        <p:nvSpPr>
          <p:cNvPr id="124" name="Rectangle 123"/>
          <p:cNvSpPr/>
          <p:nvPr/>
        </p:nvSpPr>
        <p:spPr>
          <a:xfrm>
            <a:off x="6155853" y="4559327"/>
            <a:ext cx="2784738" cy="253916"/>
          </a:xfrm>
          <a:prstGeom prst="rect">
            <a:avLst/>
          </a:prstGeom>
        </p:spPr>
        <p:txBody>
          <a:bodyPr wrap="none">
            <a:spAutoFit/>
          </a:bodyPr>
          <a:lstStyle/>
          <a:p>
            <a:pPr algn="ctr"/>
            <a:r>
              <a:rPr lang="en-US" sz="1050" dirty="0"/>
              <a:t>Output label is discrete (2 or more classes)</a:t>
            </a:r>
          </a:p>
        </p:txBody>
      </p:sp>
      <p:cxnSp>
        <p:nvCxnSpPr>
          <p:cNvPr id="84" name="Straight Arrow Connector 83"/>
          <p:cNvCxnSpPr/>
          <p:nvPr/>
        </p:nvCxnSpPr>
        <p:spPr>
          <a:xfrm>
            <a:off x="6086339" y="3483378"/>
            <a:ext cx="246610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p:nvPr/>
        </p:nvCxnSpPr>
        <p:spPr>
          <a:xfrm flipV="1">
            <a:off x="6238739" y="1820833"/>
            <a:ext cx="629" cy="18149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6" name="Oval 85"/>
          <p:cNvSpPr/>
          <p:nvPr/>
        </p:nvSpPr>
        <p:spPr>
          <a:xfrm>
            <a:off x="6558716" y="310792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p:cNvSpPr/>
          <p:nvPr/>
        </p:nvSpPr>
        <p:spPr>
          <a:xfrm>
            <a:off x="6648885" y="2760141"/>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p:cNvSpPr/>
          <p:nvPr/>
        </p:nvSpPr>
        <p:spPr>
          <a:xfrm>
            <a:off x="6641266" y="299362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p:cNvSpPr/>
          <p:nvPr/>
        </p:nvSpPr>
        <p:spPr>
          <a:xfrm>
            <a:off x="6680605" y="283888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p:cNvSpPr/>
          <p:nvPr/>
        </p:nvSpPr>
        <p:spPr>
          <a:xfrm>
            <a:off x="6825416" y="280947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p:cNvSpPr/>
          <p:nvPr/>
        </p:nvSpPr>
        <p:spPr>
          <a:xfrm>
            <a:off x="6787316" y="287297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a:off x="6780966" y="275867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a:off x="6723816" y="296187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a:off x="6565066" y="298092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p:cNvSpPr/>
          <p:nvPr/>
        </p:nvSpPr>
        <p:spPr>
          <a:xfrm>
            <a:off x="6717466" y="313332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TextBox 140"/>
          <p:cNvSpPr txBox="1"/>
          <p:nvPr/>
        </p:nvSpPr>
        <p:spPr>
          <a:xfrm>
            <a:off x="6690622" y="3599525"/>
            <a:ext cx="1425286" cy="261610"/>
          </a:xfrm>
          <a:prstGeom prst="rect">
            <a:avLst/>
          </a:prstGeom>
          <a:noFill/>
        </p:spPr>
        <p:txBody>
          <a:bodyPr wrap="square" rtlCol="0">
            <a:spAutoFit/>
          </a:bodyPr>
          <a:lstStyle/>
          <a:p>
            <a:r>
              <a:rPr lang="en-US" sz="1050" dirty="0"/>
              <a:t>Sepal length</a:t>
            </a:r>
          </a:p>
        </p:txBody>
      </p:sp>
      <p:sp>
        <p:nvSpPr>
          <p:cNvPr id="142" name="TextBox 141"/>
          <p:cNvSpPr txBox="1"/>
          <p:nvPr/>
        </p:nvSpPr>
        <p:spPr>
          <a:xfrm rot="16200000">
            <a:off x="5540531" y="2539232"/>
            <a:ext cx="926675" cy="253916"/>
          </a:xfrm>
          <a:prstGeom prst="rect">
            <a:avLst/>
          </a:prstGeom>
          <a:noFill/>
        </p:spPr>
        <p:txBody>
          <a:bodyPr wrap="square" rtlCol="0">
            <a:spAutoFit/>
          </a:bodyPr>
          <a:lstStyle/>
          <a:p>
            <a:r>
              <a:rPr lang="en-US" sz="1050" dirty="0"/>
              <a:t>Sepal Width</a:t>
            </a:r>
          </a:p>
        </p:txBody>
      </p:sp>
      <p:sp>
        <p:nvSpPr>
          <p:cNvPr id="143" name="Oval 142"/>
          <p:cNvSpPr/>
          <p:nvPr/>
        </p:nvSpPr>
        <p:spPr>
          <a:xfrm>
            <a:off x="6787316" y="316126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p:cNvSpPr/>
          <p:nvPr/>
        </p:nvSpPr>
        <p:spPr>
          <a:xfrm>
            <a:off x="6877485" y="2813481"/>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p:cNvSpPr/>
          <p:nvPr/>
        </p:nvSpPr>
        <p:spPr>
          <a:xfrm>
            <a:off x="6869866" y="304696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p:cNvSpPr/>
          <p:nvPr/>
        </p:nvSpPr>
        <p:spPr>
          <a:xfrm>
            <a:off x="6909205" y="289222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p:cNvSpPr/>
          <p:nvPr/>
        </p:nvSpPr>
        <p:spPr>
          <a:xfrm>
            <a:off x="7054016" y="286281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a:off x="7015916" y="292631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p:cNvSpPr/>
          <p:nvPr/>
        </p:nvSpPr>
        <p:spPr>
          <a:xfrm>
            <a:off x="7009566" y="281201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p:cNvSpPr/>
          <p:nvPr/>
        </p:nvSpPr>
        <p:spPr>
          <a:xfrm>
            <a:off x="6952416" y="301521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p:cNvSpPr/>
          <p:nvPr/>
        </p:nvSpPr>
        <p:spPr>
          <a:xfrm>
            <a:off x="6793666" y="303426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p:cNvSpPr/>
          <p:nvPr/>
        </p:nvSpPr>
        <p:spPr>
          <a:xfrm>
            <a:off x="6946066" y="3186660"/>
            <a:ext cx="45719" cy="45719"/>
          </a:xfrm>
          <a:prstGeom prst="ellipse">
            <a:avLst/>
          </a:prstGeom>
          <a:ln w="95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7319393" y="248647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Rectangle 180"/>
          <p:cNvSpPr/>
          <p:nvPr/>
        </p:nvSpPr>
        <p:spPr>
          <a:xfrm>
            <a:off x="7471793" y="263887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Rectangle 181"/>
          <p:cNvSpPr/>
          <p:nvPr/>
        </p:nvSpPr>
        <p:spPr>
          <a:xfrm>
            <a:off x="7448933" y="247123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Rectangle 182"/>
          <p:cNvSpPr/>
          <p:nvPr/>
        </p:nvSpPr>
        <p:spPr>
          <a:xfrm>
            <a:off x="7601333" y="253219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Rectangle 183"/>
          <p:cNvSpPr/>
          <p:nvPr/>
        </p:nvSpPr>
        <p:spPr>
          <a:xfrm>
            <a:off x="7753733" y="268459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Rectangle 184"/>
          <p:cNvSpPr/>
          <p:nvPr/>
        </p:nvSpPr>
        <p:spPr>
          <a:xfrm>
            <a:off x="7593713" y="262363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Rectangle 185"/>
          <p:cNvSpPr/>
          <p:nvPr/>
        </p:nvSpPr>
        <p:spPr>
          <a:xfrm>
            <a:off x="7395593" y="241789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Rectangle 186"/>
          <p:cNvSpPr/>
          <p:nvPr/>
        </p:nvSpPr>
        <p:spPr>
          <a:xfrm>
            <a:off x="7547993" y="257029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Rectangle 187"/>
          <p:cNvSpPr/>
          <p:nvPr/>
        </p:nvSpPr>
        <p:spPr>
          <a:xfrm>
            <a:off x="7525133" y="240265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Rectangle 188"/>
          <p:cNvSpPr/>
          <p:nvPr/>
        </p:nvSpPr>
        <p:spPr>
          <a:xfrm>
            <a:off x="7677533" y="246361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Rectangle 189"/>
          <p:cNvSpPr/>
          <p:nvPr/>
        </p:nvSpPr>
        <p:spPr>
          <a:xfrm>
            <a:off x="7829933" y="261601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Rectangle 190"/>
          <p:cNvSpPr/>
          <p:nvPr/>
        </p:nvSpPr>
        <p:spPr>
          <a:xfrm>
            <a:off x="7669913" y="255505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Rectangle 191"/>
          <p:cNvSpPr/>
          <p:nvPr/>
        </p:nvSpPr>
        <p:spPr>
          <a:xfrm>
            <a:off x="7273673" y="269983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Rectangle 192"/>
          <p:cNvSpPr/>
          <p:nvPr/>
        </p:nvSpPr>
        <p:spPr>
          <a:xfrm>
            <a:off x="7426073" y="285223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Rectangle 193"/>
          <p:cNvSpPr/>
          <p:nvPr/>
        </p:nvSpPr>
        <p:spPr>
          <a:xfrm>
            <a:off x="7403213" y="268459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94"/>
          <p:cNvSpPr/>
          <p:nvPr/>
        </p:nvSpPr>
        <p:spPr>
          <a:xfrm>
            <a:off x="7555613" y="274555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Rectangle 195"/>
          <p:cNvSpPr/>
          <p:nvPr/>
        </p:nvSpPr>
        <p:spPr>
          <a:xfrm>
            <a:off x="7708013" y="289795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Rectangle 196"/>
          <p:cNvSpPr/>
          <p:nvPr/>
        </p:nvSpPr>
        <p:spPr>
          <a:xfrm>
            <a:off x="7547993" y="283699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Rectangle 197"/>
          <p:cNvSpPr/>
          <p:nvPr/>
        </p:nvSpPr>
        <p:spPr>
          <a:xfrm>
            <a:off x="7349873" y="263125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Rectangle 198"/>
          <p:cNvSpPr/>
          <p:nvPr/>
        </p:nvSpPr>
        <p:spPr>
          <a:xfrm>
            <a:off x="7502273" y="278365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199"/>
          <p:cNvSpPr/>
          <p:nvPr/>
        </p:nvSpPr>
        <p:spPr>
          <a:xfrm>
            <a:off x="7479413" y="261601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Rectangle 200"/>
          <p:cNvSpPr/>
          <p:nvPr/>
        </p:nvSpPr>
        <p:spPr>
          <a:xfrm>
            <a:off x="7631813" y="267697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Rectangle 201"/>
          <p:cNvSpPr/>
          <p:nvPr/>
        </p:nvSpPr>
        <p:spPr>
          <a:xfrm>
            <a:off x="7784213" y="282937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Rectangle 202"/>
          <p:cNvSpPr/>
          <p:nvPr/>
        </p:nvSpPr>
        <p:spPr>
          <a:xfrm>
            <a:off x="7624193" y="2768410"/>
            <a:ext cx="45719" cy="53298"/>
          </a:xfrm>
          <a:prstGeom prst="rect">
            <a:avLst/>
          </a:prstGeom>
          <a:solidFill>
            <a:srgbClr val="FF0000"/>
          </a:solid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6405274" y="2005612"/>
            <a:ext cx="822502" cy="261610"/>
          </a:xfrm>
          <a:prstGeom prst="rect">
            <a:avLst/>
          </a:prstGeom>
          <a:noFill/>
        </p:spPr>
        <p:txBody>
          <a:bodyPr wrap="square" rtlCol="0">
            <a:spAutoFit/>
          </a:bodyPr>
          <a:lstStyle/>
          <a:p>
            <a:r>
              <a:rPr lang="en-US" sz="1100" b="1" dirty="0">
                <a:solidFill>
                  <a:schemeClr val="accent1">
                    <a:lumMod val="75000"/>
                  </a:schemeClr>
                </a:solidFill>
              </a:rPr>
              <a:t>Flower A</a:t>
            </a:r>
          </a:p>
        </p:txBody>
      </p:sp>
      <p:sp>
        <p:nvSpPr>
          <p:cNvPr id="204" name="TextBox 203"/>
          <p:cNvSpPr txBox="1"/>
          <p:nvPr/>
        </p:nvSpPr>
        <p:spPr>
          <a:xfrm>
            <a:off x="8034115" y="2142288"/>
            <a:ext cx="822502" cy="261610"/>
          </a:xfrm>
          <a:prstGeom prst="rect">
            <a:avLst/>
          </a:prstGeom>
          <a:noFill/>
        </p:spPr>
        <p:txBody>
          <a:bodyPr wrap="square" rtlCol="0">
            <a:spAutoFit/>
          </a:bodyPr>
          <a:lstStyle/>
          <a:p>
            <a:r>
              <a:rPr lang="en-US" sz="1100" b="1" dirty="0">
                <a:solidFill>
                  <a:srgbClr val="FF0000"/>
                </a:solidFill>
              </a:rPr>
              <a:t>Flower B</a:t>
            </a:r>
          </a:p>
        </p:txBody>
      </p:sp>
      <p:cxnSp>
        <p:nvCxnSpPr>
          <p:cNvPr id="5" name="Straight Arrow Connector 4"/>
          <p:cNvCxnSpPr>
            <a:stCxn id="3" idx="2"/>
          </p:cNvCxnSpPr>
          <p:nvPr/>
        </p:nvCxnSpPr>
        <p:spPr>
          <a:xfrm>
            <a:off x="6816525" y="2267222"/>
            <a:ext cx="92680" cy="4555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5" name="Straight Arrow Connector 204"/>
          <p:cNvCxnSpPr/>
          <p:nvPr/>
        </p:nvCxnSpPr>
        <p:spPr>
          <a:xfrm flipH="1">
            <a:off x="8057210" y="2442438"/>
            <a:ext cx="321692" cy="17099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52325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39" y="205979"/>
            <a:ext cx="6326293" cy="530621"/>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136855"/>
              </a:buClr>
              <a:buSzPts val="2800"/>
              <a:buFont typeface="Arial"/>
              <a:buNone/>
            </a:pPr>
            <a:r>
              <a:rPr lang="en-US" sz="2800" b="1" i="0" u="none" strike="noStrike" cap="none" dirty="0">
                <a:solidFill>
                  <a:srgbClr val="136855"/>
                </a:solidFill>
                <a:latin typeface="Arial"/>
                <a:ea typeface="Arial"/>
                <a:cs typeface="Arial"/>
                <a:sym typeface="Arial"/>
              </a:rPr>
              <a:t>Predictive Modeling in Python</a:t>
            </a:r>
            <a:endParaRPr dirty="0"/>
          </a:p>
        </p:txBody>
      </p:sp>
      <p:graphicFrame>
        <p:nvGraphicFramePr>
          <p:cNvPr id="7" name="Diagram 6"/>
          <p:cNvGraphicFramePr/>
          <p:nvPr>
            <p:extLst>
              <p:ext uri="{D42A27DB-BD31-4B8C-83A1-F6EECF244321}">
                <p14:modId xmlns:p14="http://schemas.microsoft.com/office/powerpoint/2010/main" val="4011398871"/>
              </p:ext>
            </p:extLst>
          </p:nvPr>
        </p:nvGraphicFramePr>
        <p:xfrm>
          <a:off x="1717039" y="1336676"/>
          <a:ext cx="6896099" cy="11874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Picture 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00276" y="2772682"/>
            <a:ext cx="6715123" cy="1769835"/>
          </a:xfrm>
          <a:prstGeom prst="rect">
            <a:avLst/>
          </a:prstGeom>
        </p:spPr>
      </p:pic>
    </p:spTree>
    <p:extLst>
      <p:ext uri="{BB962C8B-B14F-4D97-AF65-F5344CB8AC3E}">
        <p14:creationId xmlns:p14="http://schemas.microsoft.com/office/powerpoint/2010/main" val="4289842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717039" y="205979"/>
            <a:ext cx="6326293" cy="530621"/>
          </a:xfrm>
          <a:prstGeom prst="rect">
            <a:avLst/>
          </a:prstGeom>
          <a:noFill/>
          <a:ln>
            <a:noFill/>
          </a:ln>
        </p:spPr>
        <p:txBody>
          <a:bodyPr spcFirstLastPara="1" wrap="square" lIns="91425" tIns="45700" rIns="91425" bIns="45700" anchor="ctr" anchorCtr="0">
            <a:noAutofit/>
          </a:bodyPr>
          <a:lstStyle/>
          <a:p>
            <a:pPr marL="0" marR="0" lvl="0" indent="0" algn="ctr" rtl="0">
              <a:spcBef>
                <a:spcPts val="0"/>
              </a:spcBef>
              <a:spcAft>
                <a:spcPts val="0"/>
              </a:spcAft>
              <a:buClr>
                <a:srgbClr val="136855"/>
              </a:buClr>
              <a:buSzPts val="2800"/>
              <a:buFont typeface="Arial"/>
              <a:buNone/>
            </a:pPr>
            <a:r>
              <a:rPr lang="en-US" sz="2800" b="1" i="0" u="none" strike="noStrike" cap="none" dirty="0" err="1">
                <a:solidFill>
                  <a:srgbClr val="136855"/>
                </a:solidFill>
                <a:latin typeface="Arial"/>
                <a:ea typeface="Arial"/>
                <a:cs typeface="Arial"/>
                <a:sym typeface="Arial"/>
              </a:rPr>
              <a:t>Scikit</a:t>
            </a:r>
            <a:r>
              <a:rPr lang="en-US" sz="2800" b="1" i="0" u="none" strike="noStrike" cap="none" dirty="0">
                <a:solidFill>
                  <a:srgbClr val="136855"/>
                </a:solidFill>
                <a:latin typeface="Arial"/>
                <a:ea typeface="Arial"/>
                <a:cs typeface="Arial"/>
                <a:sym typeface="Arial"/>
              </a:rPr>
              <a:t>-Learn Cheat sheet</a:t>
            </a:r>
            <a:endParaRPr dirty="0"/>
          </a:p>
        </p:txBody>
      </p:sp>
      <p:pic>
        <p:nvPicPr>
          <p:cNvPr id="2" name="Picture 1"/>
          <p:cNvPicPr>
            <a:picLocks noChangeAspect="1"/>
          </p:cNvPicPr>
          <p:nvPr/>
        </p:nvPicPr>
        <p:blipFill>
          <a:blip r:embed="rId3"/>
          <a:stretch>
            <a:fillRect/>
          </a:stretch>
        </p:blipFill>
        <p:spPr>
          <a:xfrm>
            <a:off x="2059939" y="943102"/>
            <a:ext cx="5983393" cy="3756518"/>
          </a:xfrm>
          <a:prstGeom prst="rect">
            <a:avLst/>
          </a:prstGeom>
        </p:spPr>
      </p:pic>
      <p:sp>
        <p:nvSpPr>
          <p:cNvPr id="4" name="Rectangle 3"/>
          <p:cNvSpPr/>
          <p:nvPr/>
        </p:nvSpPr>
        <p:spPr>
          <a:xfrm>
            <a:off x="2971800" y="4782368"/>
            <a:ext cx="5781675" cy="307777"/>
          </a:xfrm>
          <a:prstGeom prst="rect">
            <a:avLst/>
          </a:prstGeom>
        </p:spPr>
        <p:txBody>
          <a:bodyPr wrap="square">
            <a:spAutoFit/>
          </a:bodyPr>
          <a:lstStyle/>
          <a:p>
            <a:r>
              <a:rPr lang="en-US" dirty="0">
                <a:hlinkClick r:id="rId4"/>
              </a:rPr>
              <a:t>https://scikit-learn.org/stable/tutorial/machine_learning_map/index.html</a:t>
            </a:r>
            <a:endParaRPr lang="en-US" dirty="0"/>
          </a:p>
        </p:txBody>
      </p:sp>
      <p:sp>
        <p:nvSpPr>
          <p:cNvPr id="5" name="Rectangle 4"/>
          <p:cNvSpPr/>
          <p:nvPr/>
        </p:nvSpPr>
        <p:spPr>
          <a:xfrm>
            <a:off x="2524125" y="4782368"/>
            <a:ext cx="609600" cy="307777"/>
          </a:xfrm>
          <a:prstGeom prst="rect">
            <a:avLst/>
          </a:prstGeom>
        </p:spPr>
        <p:txBody>
          <a:bodyPr wrap="square">
            <a:spAutoFit/>
          </a:bodyPr>
          <a:lstStyle/>
          <a:p>
            <a:r>
              <a:rPr lang="en-US" b="1" dirty="0">
                <a:solidFill>
                  <a:srgbClr val="FF0000"/>
                </a:solidFill>
              </a:rPr>
              <a:t>Ref:</a:t>
            </a:r>
          </a:p>
        </p:txBody>
      </p:sp>
    </p:spTree>
    <p:extLst>
      <p:ext uri="{BB962C8B-B14F-4D97-AF65-F5344CB8AC3E}">
        <p14:creationId xmlns:p14="http://schemas.microsoft.com/office/powerpoint/2010/main" val="4066649248"/>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1712</TotalTime>
  <Words>309</Words>
  <Application>Microsoft Macintosh PowerPoint</Application>
  <PresentationFormat>On-screen Show (16:9)</PresentationFormat>
  <Paragraphs>93</Paragraphs>
  <Slides>12</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Cambria Math</vt:lpstr>
      <vt:lpstr>Office Theme</vt:lpstr>
      <vt:lpstr>Predictive Modeling and Data Mining</vt:lpstr>
      <vt:lpstr>Work load and Evaluation </vt:lpstr>
      <vt:lpstr>Course Objective</vt:lpstr>
      <vt:lpstr>What’s Data: Definitions</vt:lpstr>
      <vt:lpstr>Data Modeling </vt:lpstr>
      <vt:lpstr>Data Modeling </vt:lpstr>
      <vt:lpstr>Data Modeling </vt:lpstr>
      <vt:lpstr>Predictive Modeling in Python</vt:lpstr>
      <vt:lpstr>Scikit-Learn Cheat sheet</vt:lpstr>
      <vt:lpstr>Course Schedule </vt:lpstr>
      <vt:lpstr>In this course: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Predictive Modeling and Data Mining</dc:title>
  <cp:lastModifiedBy>Mohammad Esmalifalak</cp:lastModifiedBy>
  <cp:revision>27</cp:revision>
  <cp:lastPrinted>2019-03-14T11:30:20Z</cp:lastPrinted>
  <dcterms:modified xsi:type="dcterms:W3CDTF">2020-09-16T00:05:11Z</dcterms:modified>
</cp:coreProperties>
</file>